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73" r:id="rId2"/>
    <p:sldId id="278" r:id="rId3"/>
    <p:sldId id="291" r:id="rId4"/>
    <p:sldId id="293" r:id="rId5"/>
    <p:sldId id="258" r:id="rId6"/>
    <p:sldId id="261" r:id="rId7"/>
    <p:sldId id="259" r:id="rId8"/>
    <p:sldId id="29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62" r:id="rId17"/>
    <p:sldId id="263" r:id="rId18"/>
    <p:sldId id="283" r:id="rId19"/>
    <p:sldId id="272" r:id="rId20"/>
    <p:sldId id="277" r:id="rId21"/>
    <p:sldId id="280" r:id="rId22"/>
    <p:sldId id="284" r:id="rId23"/>
    <p:sldId id="285" r:id="rId24"/>
    <p:sldId id="276" r:id="rId25"/>
  </p:sldIdLst>
  <p:sldSz cx="12192000" cy="6858000"/>
  <p:notesSz cx="6858000" cy="9144000"/>
  <p:embeddedFontLst>
    <p:embeddedFont>
      <p:font typeface="210 콤퓨타세탁 B" panose="02020603020101020101" pitchFamily="18" charset="-127"/>
      <p:regular r:id="rId27"/>
    </p:embeddedFont>
    <p:embeddedFont>
      <p:font typeface="휴먼엑스포" panose="0203050400010101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210 콤퓨타세탁 L" panose="02020603020101020101" pitchFamily="18" charset="-127"/>
      <p:regular r:id="rId31"/>
    </p:embeddedFont>
    <p:embeddedFont>
      <p:font typeface="210 콤퓨타세탁 R" panose="02020603020101020101" pitchFamily="18" charset="-127"/>
      <p:regular r:id="rId32"/>
    </p:embeddedFont>
    <p:embeddedFont>
      <p:font typeface="a피오피동글" panose="02020600000000000000" pitchFamily="18" charset="-127"/>
      <p:regular r:id="rId33"/>
    </p:embeddedFont>
    <p:embeddedFont>
      <p:font typeface="THE블랙잭M" panose="02020603020101020101" pitchFamily="18" charset="-127"/>
      <p:regular r:id="rId34"/>
    </p:embeddedFont>
    <p:embeddedFont>
      <p:font typeface="HY헤드라인M" panose="02030600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628"/>
    <a:srgbClr val="F6935C"/>
    <a:srgbClr val="F29C76"/>
    <a:srgbClr val="FCE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88" autoAdjust="0"/>
    <p:restoredTop sz="94591" autoAdjust="0"/>
  </p:normalViewPr>
  <p:slideViewPr>
    <p:cSldViewPr snapToGrid="0" showGuides="1">
      <p:cViewPr varScale="1">
        <p:scale>
          <a:sx n="64" d="100"/>
          <a:sy n="64" d="100"/>
        </p:scale>
        <p:origin x="620" y="52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AED6D-C7E7-44F0-B5AA-2322ACF894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2E5D4-0BB9-49D4-86A0-C0F19C447C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0F085-48C8-4872-BB7A-EF323B351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876B87-E867-4111-AA70-C41BF16B3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9C2453-C42C-4E73-93B5-EFD0D5B6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18932-A1B3-40C8-A233-F2924548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CEDC5-BC5F-4926-ABE0-D3ADF589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48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5043E-F3A0-4586-8568-F589476D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EFEC4C-8C8F-4E90-B25F-11B94DE8B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9683F-AB45-47BA-BF2A-C0CCD6D99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5F81F2-5AC7-4E07-AC5F-41B25B24D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EC9C6-C5EB-4F40-9E87-B8167851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89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5E73AD-6D59-439B-A5A3-A25B6A1A1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16A480-7402-43B7-97F4-0B6111C2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5C9D6-56CB-4D0E-AEF4-6F2E7BD4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43601-8BC3-4301-ADA5-5B2A9F95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88BC2-DE19-403C-AD40-3E72212B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16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1CA2E-254E-464F-9BC9-B39D258C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6BEAE-7549-4893-95FE-64020BA98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DDA48-8191-4AF9-B6CE-88B701E3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956B00-A754-4091-81C5-A22A840E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5A835-9D44-40C4-85AA-18C85FA39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7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11E40-0429-4919-BC68-FB07B03F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80D9FB-C1FD-4E39-A4B9-72E6E8FD5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DC1194-1794-42C4-B751-B53860DF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E2D9E-3BA8-4814-88D6-642AF859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E0A395-B984-41F3-87E5-3F42CA00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89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38A72-5173-4F3A-AB9C-0652507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819A6-9820-4B0E-8DC6-1E23F8B9F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09C486-9E24-4012-8CEF-A481C6EBD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4A54DE-FA67-41A4-B20E-718BD190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B0886F-F116-4B52-8BB7-950572760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53AB65-09C3-48D7-8096-BFA636AC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1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CD45E-EBD2-4183-8E7C-3D724C07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2A1A4C-9F2C-44E0-9CDF-3408CC30C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4C5633-A485-4C6E-BC37-3D24D8EDA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A781DF-8442-4954-81D9-55C578FDA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B61D6A-07C6-4840-B695-986F547FF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8FEB59-0717-4C43-A85B-0B3A01AF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D8676E-2BBD-4DDF-AA77-11F4879F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4C59AC-C0D9-4882-A3AA-18D63718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097EF-C97C-4633-BBE0-D585662D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5FD345-F150-4DB2-A938-8AA6B7D4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53191C-E0C8-4277-820E-3A0CA28EE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2E1E55-8597-4E64-AD0C-66B85CE7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5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FFC0BC-4F14-41D6-B068-3D3223C0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3C4CC7-2A65-4D90-A838-233FEAE3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84425-178C-49B5-B67E-7F7E0BA6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51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21AAD-5C68-4865-818A-0375CAA8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1B495-38E3-4B84-89D5-6D6478F26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B007E9-ADF6-46E3-A1A6-E0BFC0126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DB076E-D04A-42C2-8052-CB3A4DBF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697461-8DF7-4DE2-BDA7-1818F417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3EB912-3845-4C64-8993-9C68FFBC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8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F68B2-213E-46DC-91BA-F5B6BEF3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086EFC-A24C-476E-A6A4-60208C3C9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399FE0-88FF-4D0B-8993-88F69B565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C2CE98-A585-46B3-8F74-8E50BF46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379215-654B-4E92-BE62-ABAB7BB2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B1E8A8-B506-4CE9-969F-8B113202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9BF593-049E-4285-8481-6A8444CC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E8D7BE-5D8C-43A4-B05E-9A7A27FA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16B03-C007-4C61-BB17-611049CE5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03BFC-9FE4-4FCD-8163-5DA04A946F3E}" type="datetimeFigureOut">
              <a:rPr lang="ko-KR" altLang="en-US" smtClean="0"/>
              <a:pPr/>
              <a:t>2018-06-24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1482B3-ABE4-4EFF-A16D-6BA2E210F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20FC3-E963-4908-9C7E-6E4AAD9DA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866E0-BE8D-42CF-9089-97832AF987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0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svg"/><Relationship Id="rId15" Type="http://schemas.openxmlformats.org/officeDocument/2006/relationships/image" Target="../media/image17.jpe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jpeg"/><Relationship Id="rId7" Type="http://schemas.openxmlformats.org/officeDocument/2006/relationships/image" Target="../media/image3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jpeg"/><Relationship Id="rId10" Type="http://schemas.openxmlformats.org/officeDocument/2006/relationships/image" Target="../media/image33.png"/><Relationship Id="rId4" Type="http://schemas.openxmlformats.org/officeDocument/2006/relationships/image" Target="../media/image28.jpe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F706694-BD5B-4494-8234-BF9A69B7F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0200" y="4176006"/>
            <a:ext cx="6586330" cy="1480931"/>
          </a:xfrm>
        </p:spPr>
        <p:txBody>
          <a:bodyPr numCol="2" anchor="ctr">
            <a:norm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디자인학부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서혁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디자인학부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원소현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임베디드시스템공학과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 이현경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전자공학과 장원진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소비자아동학과 최소영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독어독문학과 이선민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F6F1A9-3777-470F-81FB-CDAFBD68E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2" t="29276" r="26695" b="32608"/>
          <a:stretch/>
        </p:blipFill>
        <p:spPr>
          <a:xfrm>
            <a:off x="1" y="0"/>
            <a:ext cx="52370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05D88-2C24-4F3D-9B98-9AC0D3F18E35}"/>
              </a:ext>
            </a:extLst>
          </p:cNvPr>
          <p:cNvSpPr txBox="1"/>
          <p:nvPr/>
        </p:nvSpPr>
        <p:spPr>
          <a:xfrm>
            <a:off x="5410200" y="2260600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EB6628"/>
                </a:solidFill>
                <a:latin typeface="210 콤퓨타세탁 B" pitchFamily="18" charset="-127"/>
                <a:ea typeface="210 콤퓨타세탁 B" pitchFamily="18" charset="-127"/>
              </a:rPr>
              <a:t>우</a:t>
            </a:r>
            <a:r>
              <a:rPr lang="ko-KR" altLang="en-US" sz="3600" dirty="0">
                <a:latin typeface="210 콤퓨타세탁 B" pitchFamily="18" charset="-127"/>
                <a:ea typeface="210 콤퓨타세탁 B" pitchFamily="18" charset="-127"/>
              </a:rPr>
              <a:t>리 </a:t>
            </a:r>
            <a:r>
              <a:rPr lang="ko-KR" altLang="en-US" sz="7200" dirty="0">
                <a:solidFill>
                  <a:srgbClr val="EB6628"/>
                </a:solidFill>
                <a:latin typeface="210 콤퓨타세탁 B" pitchFamily="18" charset="-127"/>
                <a:ea typeface="210 콤퓨타세탁 B" pitchFamily="18" charset="-127"/>
              </a:rPr>
              <a:t>동</a:t>
            </a:r>
            <a:r>
              <a:rPr lang="ko-KR" altLang="en-US" sz="3600" dirty="0">
                <a:latin typeface="210 콤퓨타세탁 B" pitchFamily="18" charset="-127"/>
                <a:ea typeface="210 콤퓨타세탁 B" pitchFamily="18" charset="-127"/>
              </a:rPr>
              <a:t>네 </a:t>
            </a:r>
            <a:r>
              <a:rPr lang="ko-KR" altLang="en-US" sz="7200" dirty="0">
                <a:solidFill>
                  <a:srgbClr val="EB6628"/>
                </a:solidFill>
                <a:latin typeface="210 콤퓨타세탁 B" pitchFamily="18" charset="-127"/>
                <a:ea typeface="210 콤퓨타세탁 B" pitchFamily="18" charset="-127"/>
              </a:rPr>
              <a:t>이야기</a:t>
            </a:r>
            <a:endParaRPr lang="ko-KR" altLang="en-US" sz="3600" dirty="0">
              <a:solidFill>
                <a:srgbClr val="EB6628"/>
              </a:solidFill>
              <a:latin typeface="210 콤퓨타세탁 B" pitchFamily="18" charset="-127"/>
              <a:ea typeface="210 콤퓨타세탁 B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17537-5EEE-4C8B-B7C8-59D128A4D9D1}"/>
              </a:ext>
            </a:extLst>
          </p:cNvPr>
          <p:cNvSpPr txBox="1"/>
          <p:nvPr/>
        </p:nvSpPr>
        <p:spPr>
          <a:xfrm>
            <a:off x="6838122" y="3591231"/>
            <a:ext cx="39259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6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조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[</a:t>
            </a:r>
            <a:r>
              <a:rPr lang="ko-KR" altLang="en-US" sz="3200" dirty="0" err="1">
                <a:solidFill>
                  <a:schemeClr val="bg2">
                    <a:lumMod val="2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완벽하조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1367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85" y="72438"/>
            <a:ext cx="279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앱</a:t>
            </a:r>
            <a:r>
              <a:rPr lang="ko-KR" altLang="en-US" dirty="0"/>
              <a:t> 구상</a:t>
            </a:r>
          </a:p>
        </p:txBody>
      </p:sp>
      <p:pic>
        <p:nvPicPr>
          <p:cNvPr id="4101" name="Picture 5" descr="C:\Users\이선민\Downloads\스크린 다운로드\asse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2555" y="1980363"/>
            <a:ext cx="7279560" cy="4546879"/>
          </a:xfrm>
          <a:prstGeom prst="rect">
            <a:avLst/>
          </a:prstGeom>
          <a:noFill/>
        </p:spPr>
      </p:pic>
      <p:pic>
        <p:nvPicPr>
          <p:cNvPr id="4102" name="Picture 6" descr="C:\Users\이선민\Downloads\스크린 다운로드\colors.png"/>
          <p:cNvPicPr>
            <a:picLocks noChangeAspect="1" noChangeArrowheads="1"/>
          </p:cNvPicPr>
          <p:nvPr/>
        </p:nvPicPr>
        <p:blipFill>
          <a:blip r:embed="rId3"/>
          <a:srcRect t="1577" r="56278"/>
          <a:stretch>
            <a:fillRect/>
          </a:stretch>
        </p:blipFill>
        <p:spPr bwMode="auto">
          <a:xfrm>
            <a:off x="8355771" y="2010411"/>
            <a:ext cx="2917176" cy="44816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14525" y="1141972"/>
            <a:ext cx="5341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와이어프레임을 참고하여</a:t>
            </a:r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아이콘 및 시각적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막업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제작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4069" y="5126645"/>
            <a:ext cx="3023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많은 </a:t>
            </a:r>
            <a:r>
              <a:rPr lang="ko-KR" altLang="en-US" dirty="0" err="1">
                <a:latin typeface="210 콤퓨타세탁 L" pitchFamily="18" charset="-127"/>
                <a:ea typeface="210 콤퓨타세탁 L" pitchFamily="18" charset="-127"/>
              </a:rPr>
              <a:t>육아어플</a:t>
            </a:r>
            <a:r>
              <a:rPr lang="en-US" altLang="ko-KR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dirty="0" err="1">
                <a:latin typeface="210 콤퓨타세탁 L" pitchFamily="18" charset="-127"/>
                <a:ea typeface="210 콤퓨타세탁 L" pitchFamily="18" charset="-127"/>
              </a:rPr>
              <a:t>맘카페</a:t>
            </a: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 </a:t>
            </a:r>
            <a:endParaRPr lang="en-US" altLang="ko-KR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dirty="0" err="1">
                <a:latin typeface="210 콤퓨타세탁 L" pitchFamily="18" charset="-127"/>
                <a:ea typeface="210 콤퓨타세탁 L" pitchFamily="18" charset="-127"/>
              </a:rPr>
              <a:t>컨셉</a:t>
            </a: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 색깔 붉은색계통이라는 점을 참고하여 노란색 섞인</a:t>
            </a:r>
            <a:endParaRPr lang="en-US" altLang="ko-KR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따뜻한 색감 선택 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07225" y="1565798"/>
            <a:ext cx="118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색깔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7.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시각적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막업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67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이선민\Downloads\스크린 다운로드\signup_verification_code_after.png"/>
          <p:cNvPicPr>
            <a:picLocks noChangeAspect="1" noChangeArrowheads="1"/>
          </p:cNvPicPr>
          <p:nvPr/>
        </p:nvPicPr>
        <p:blipFill>
          <a:blip r:embed="rId2"/>
          <a:srcRect b="7516"/>
          <a:stretch>
            <a:fillRect/>
          </a:stretch>
        </p:blipFill>
        <p:spPr bwMode="auto">
          <a:xfrm>
            <a:off x="832439" y="849505"/>
            <a:ext cx="3404353" cy="5400000"/>
          </a:xfrm>
          <a:prstGeom prst="rect">
            <a:avLst/>
          </a:prstGeom>
          <a:noFill/>
        </p:spPr>
      </p:pic>
      <p:pic>
        <p:nvPicPr>
          <p:cNvPr id="3" name="Picture 3" descr="C:\Users\이선민\Downloads\스크린 다운로드\signup_get_user_location_kbd_down.png"/>
          <p:cNvPicPr>
            <a:picLocks noChangeAspect="1" noChangeArrowheads="1"/>
          </p:cNvPicPr>
          <p:nvPr/>
        </p:nvPicPr>
        <p:blipFill>
          <a:blip r:embed="rId3"/>
          <a:srcRect b="7871"/>
          <a:stretch>
            <a:fillRect/>
          </a:stretch>
        </p:blipFill>
        <p:spPr bwMode="auto">
          <a:xfrm>
            <a:off x="4324682" y="898273"/>
            <a:ext cx="3417456" cy="5400000"/>
          </a:xfrm>
          <a:prstGeom prst="rect">
            <a:avLst/>
          </a:prstGeom>
          <a:noFill/>
        </p:spPr>
      </p:pic>
      <p:pic>
        <p:nvPicPr>
          <p:cNvPr id="5122" name="Picture 2" descr="C:\Users\이선민\Downloads\스크린 다운로드\feed_welcome_character.png"/>
          <p:cNvPicPr>
            <a:picLocks noChangeAspect="1" noChangeArrowheads="1"/>
          </p:cNvPicPr>
          <p:nvPr/>
        </p:nvPicPr>
        <p:blipFill>
          <a:blip r:embed="rId4"/>
          <a:srcRect b="7659"/>
          <a:stretch>
            <a:fillRect/>
          </a:stretch>
        </p:blipFill>
        <p:spPr bwMode="auto">
          <a:xfrm>
            <a:off x="7938085" y="747550"/>
            <a:ext cx="3409612" cy="540000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718" y="6388045"/>
            <a:ext cx="130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회원가입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91351" y="6395302"/>
            <a:ext cx="130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콤퓨타세탁 L" pitchFamily="18" charset="-127"/>
                <a:ea typeface="210 콤퓨타세탁 L" pitchFamily="18" charset="-127"/>
              </a:rPr>
              <a:t>웰컴카드</a:t>
            </a:r>
            <a:endParaRPr lang="ko-KR" altLang="en-US" sz="20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72493" y="6399768"/>
            <a:ext cx="130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주소인증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7.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시각적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막업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68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이선민\Downloads\스크린 다운로드\feed_text_only.png"/>
          <p:cNvPicPr>
            <a:picLocks noChangeAspect="1" noChangeArrowheads="1"/>
          </p:cNvPicPr>
          <p:nvPr/>
        </p:nvPicPr>
        <p:blipFill>
          <a:blip r:embed="rId2"/>
          <a:srcRect b="7780"/>
          <a:stretch>
            <a:fillRect/>
          </a:stretch>
        </p:blipFill>
        <p:spPr bwMode="auto">
          <a:xfrm>
            <a:off x="8027047" y="795282"/>
            <a:ext cx="3282715" cy="5381887"/>
          </a:xfrm>
          <a:prstGeom prst="rect">
            <a:avLst/>
          </a:prstGeom>
          <a:noFill/>
        </p:spPr>
      </p:pic>
      <p:pic>
        <p:nvPicPr>
          <p:cNvPr id="6147" name="Picture 3" descr="C:\Users\이선민\Downloads\스크린 다운로드\feed_type_market.png"/>
          <p:cNvPicPr>
            <a:picLocks noChangeAspect="1" noChangeArrowheads="1"/>
          </p:cNvPicPr>
          <p:nvPr/>
        </p:nvPicPr>
        <p:blipFill>
          <a:blip r:embed="rId3"/>
          <a:srcRect b="7862"/>
          <a:stretch>
            <a:fillRect/>
          </a:stretch>
        </p:blipFill>
        <p:spPr bwMode="auto">
          <a:xfrm>
            <a:off x="4525389" y="749116"/>
            <a:ext cx="3296689" cy="5400000"/>
          </a:xfrm>
          <a:prstGeom prst="rect">
            <a:avLst/>
          </a:prstGeom>
          <a:noFill/>
        </p:spPr>
      </p:pic>
      <p:pic>
        <p:nvPicPr>
          <p:cNvPr id="6148" name="Picture 4" descr="C:\Users\이선민\Downloads\스크린 다운로드\feed_type_notice.png"/>
          <p:cNvPicPr>
            <a:picLocks noChangeAspect="1" noChangeArrowheads="1"/>
          </p:cNvPicPr>
          <p:nvPr/>
        </p:nvPicPr>
        <p:blipFill>
          <a:blip r:embed="rId4"/>
          <a:srcRect b="7812"/>
          <a:stretch>
            <a:fillRect/>
          </a:stretch>
        </p:blipFill>
        <p:spPr bwMode="auto">
          <a:xfrm>
            <a:off x="1045862" y="806323"/>
            <a:ext cx="3294900" cy="5400000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5172" y="6387068"/>
            <a:ext cx="77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콤퓨타세탁 L" pitchFamily="18" charset="-127"/>
                <a:ea typeface="210 콤퓨타세탁 L" pitchFamily="18" charset="-127"/>
              </a:rPr>
              <a:t>피드</a:t>
            </a:r>
            <a:endParaRPr lang="ko-KR" altLang="en-US" sz="20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7.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시각적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막업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70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이선민\Downloads\스크린 다운로드\feed_type_review.png"/>
          <p:cNvPicPr>
            <a:picLocks noChangeAspect="1" noChangeArrowheads="1"/>
          </p:cNvPicPr>
          <p:nvPr/>
        </p:nvPicPr>
        <p:blipFill>
          <a:blip r:embed="rId2"/>
          <a:srcRect b="7694"/>
          <a:stretch>
            <a:fillRect/>
          </a:stretch>
        </p:blipFill>
        <p:spPr bwMode="auto">
          <a:xfrm>
            <a:off x="988652" y="804491"/>
            <a:ext cx="3290678" cy="5400000"/>
          </a:xfrm>
          <a:prstGeom prst="rect">
            <a:avLst/>
          </a:prstGeom>
          <a:noFill/>
        </p:spPr>
      </p:pic>
      <p:pic>
        <p:nvPicPr>
          <p:cNvPr id="7171" name="Picture 3" descr="C:\Users\이선민\Downloads\스크린 다운로드\feed_type_shared_purchase.png"/>
          <p:cNvPicPr>
            <a:picLocks noChangeAspect="1" noChangeArrowheads="1"/>
          </p:cNvPicPr>
          <p:nvPr/>
        </p:nvPicPr>
        <p:blipFill>
          <a:blip r:embed="rId3"/>
          <a:srcRect b="7353"/>
          <a:stretch>
            <a:fillRect/>
          </a:stretch>
        </p:blipFill>
        <p:spPr bwMode="auto">
          <a:xfrm>
            <a:off x="7987650" y="642823"/>
            <a:ext cx="3278583" cy="5400000"/>
          </a:xfrm>
          <a:prstGeom prst="rect">
            <a:avLst/>
          </a:prstGeom>
          <a:noFill/>
        </p:spPr>
      </p:pic>
      <p:pic>
        <p:nvPicPr>
          <p:cNvPr id="7172" name="Picture 4" descr="C:\Users\이선민\Downloads\스크린 다운로드\feed_type_talk.png"/>
          <p:cNvPicPr>
            <a:picLocks noChangeAspect="1" noChangeArrowheads="1"/>
          </p:cNvPicPr>
          <p:nvPr/>
        </p:nvPicPr>
        <p:blipFill>
          <a:blip r:embed="rId4"/>
          <a:srcRect b="7954"/>
          <a:stretch>
            <a:fillRect/>
          </a:stretch>
        </p:blipFill>
        <p:spPr bwMode="auto">
          <a:xfrm>
            <a:off x="4455732" y="810461"/>
            <a:ext cx="3299969" cy="5400000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7072" y="6317762"/>
            <a:ext cx="77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210 콤퓨타세탁 L" pitchFamily="18" charset="-127"/>
                <a:ea typeface="210 콤퓨타세탁 L" pitchFamily="18" charset="-127"/>
              </a:rPr>
              <a:t>피드</a:t>
            </a:r>
            <a:endParaRPr lang="ko-KR" altLang="en-US" sz="20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7.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시각적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막업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592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이선민\Downloads\스크린 다운로드\write_post_type_market_details_after.png"/>
          <p:cNvPicPr>
            <a:picLocks noChangeAspect="1" noChangeArrowheads="1"/>
          </p:cNvPicPr>
          <p:nvPr/>
        </p:nvPicPr>
        <p:blipFill>
          <a:blip r:embed="rId2"/>
          <a:srcRect b="7843"/>
          <a:stretch>
            <a:fillRect/>
          </a:stretch>
        </p:blipFill>
        <p:spPr bwMode="auto">
          <a:xfrm>
            <a:off x="6538732" y="634999"/>
            <a:ext cx="3446757" cy="5646951"/>
          </a:xfrm>
          <a:prstGeom prst="rect">
            <a:avLst/>
          </a:prstGeom>
          <a:noFill/>
        </p:spPr>
      </p:pic>
      <p:pic>
        <p:nvPicPr>
          <p:cNvPr id="9219" name="Picture 3" descr="C:\Users\이선민\Downloads\스크린 다운로드\write_post_type_market_product_info_after.png"/>
          <p:cNvPicPr>
            <a:picLocks noChangeAspect="1" noChangeArrowheads="1"/>
          </p:cNvPicPr>
          <p:nvPr/>
        </p:nvPicPr>
        <p:blipFill>
          <a:blip r:embed="rId3"/>
          <a:srcRect b="7670"/>
          <a:stretch>
            <a:fillRect/>
          </a:stretch>
        </p:blipFill>
        <p:spPr bwMode="auto">
          <a:xfrm>
            <a:off x="2275058" y="723899"/>
            <a:ext cx="3348705" cy="5496641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7072" y="6279662"/>
            <a:ext cx="1004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글 작성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7.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시각적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막업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3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이선민\Downloads\스크린 다운로드\comments_basic.png"/>
          <p:cNvPicPr>
            <a:picLocks noChangeAspect="1" noChangeArrowheads="1"/>
          </p:cNvPicPr>
          <p:nvPr/>
        </p:nvPicPr>
        <p:blipFill>
          <a:blip r:embed="rId2"/>
          <a:srcRect b="7638"/>
          <a:stretch>
            <a:fillRect/>
          </a:stretch>
        </p:blipFill>
        <p:spPr bwMode="auto">
          <a:xfrm>
            <a:off x="4524173" y="781717"/>
            <a:ext cx="3288673" cy="5400000"/>
          </a:xfrm>
          <a:prstGeom prst="rect">
            <a:avLst/>
          </a:prstGeom>
          <a:noFill/>
        </p:spPr>
      </p:pic>
      <p:pic>
        <p:nvPicPr>
          <p:cNvPr id="8195" name="Picture 3" descr="C:\Users\이선민\Downloads\스크린 다운로드\notification_basic.png"/>
          <p:cNvPicPr>
            <a:picLocks noChangeAspect="1" noChangeArrowheads="1"/>
          </p:cNvPicPr>
          <p:nvPr/>
        </p:nvPicPr>
        <p:blipFill>
          <a:blip r:embed="rId3"/>
          <a:srcRect b="7731"/>
          <a:stretch>
            <a:fillRect/>
          </a:stretch>
        </p:blipFill>
        <p:spPr bwMode="auto">
          <a:xfrm>
            <a:off x="1073211" y="813006"/>
            <a:ext cx="3292022" cy="5400000"/>
          </a:xfrm>
          <a:prstGeom prst="rect">
            <a:avLst/>
          </a:prstGeom>
          <a:noFill/>
        </p:spPr>
      </p:pic>
      <p:pic>
        <p:nvPicPr>
          <p:cNvPr id="8196" name="Picture 4" descr="C:\Users\이선민\Downloads\스크린 다운로드\profile_basic.png"/>
          <p:cNvPicPr>
            <a:picLocks noChangeAspect="1" noChangeArrowheads="1"/>
          </p:cNvPicPr>
          <p:nvPr/>
        </p:nvPicPr>
        <p:blipFill>
          <a:blip r:embed="rId4"/>
          <a:srcRect b="7731"/>
          <a:stretch>
            <a:fillRect/>
          </a:stretch>
        </p:blipFill>
        <p:spPr bwMode="auto">
          <a:xfrm>
            <a:off x="8012742" y="682377"/>
            <a:ext cx="3292022" cy="5400000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24072" y="6406662"/>
            <a:ext cx="1004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210 콤퓨타세탁 L" pitchFamily="18" charset="-127"/>
                <a:ea typeface="210 콤퓨타세탁 L" pitchFamily="18" charset="-127"/>
              </a:rPr>
              <a:t>댓글</a:t>
            </a:r>
            <a:endParaRPr lang="ko-KR" altLang="en-US" sz="20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1026" y="6378191"/>
            <a:ext cx="1004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210 콤퓨타세탁 L" pitchFamily="18" charset="-127"/>
                <a:ea typeface="210 콤퓨타세탁 L" pitchFamily="18" charset="-127"/>
              </a:rPr>
              <a:t>프로필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14201" y="6418385"/>
            <a:ext cx="1004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210 콤퓨타세탁 L" pitchFamily="18" charset="-127"/>
                <a:ea typeface="210 콤퓨타세탁 L" pitchFamily="18" charset="-127"/>
              </a:rPr>
              <a:t>알림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7.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시각적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막업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44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8A49C0-01AC-4CC7-8022-2AC0C8DC52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9" t="36695" r="27739" b="38246"/>
          <a:stretch/>
        </p:blipFill>
        <p:spPr>
          <a:xfrm>
            <a:off x="8626245" y="1891231"/>
            <a:ext cx="2416221" cy="2397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E1F6E2F-9A06-4ED2-A848-BCC0B2EE2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98" y="4178341"/>
            <a:ext cx="2984812" cy="10794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65D52EF-A0FF-4FAB-B210-DF5361E7AD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16" y="1122903"/>
            <a:ext cx="1686884" cy="16840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BA5DFE-8D33-4D31-817F-AC30A1284775}"/>
              </a:ext>
            </a:extLst>
          </p:cNvPr>
          <p:cNvSpPr txBox="1"/>
          <p:nvPr/>
        </p:nvSpPr>
        <p:spPr>
          <a:xfrm>
            <a:off x="7637899" y="4598753"/>
            <a:ext cx="4554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아이콘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로고는 심플하게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입주민들의 앱이라는 것을 알 수 있게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    (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주제 확실하게 보여줄 것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→ 굴뚝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+ ‘</a:t>
            </a:r>
            <a:r>
              <a:rPr lang="ko-KR" altLang="en-US" sz="2000" dirty="0" err="1">
                <a:latin typeface="210 콤퓨타세탁 L" pitchFamily="18" charset="-127"/>
                <a:ea typeface="210 콤퓨타세탁 L" pitchFamily="18" charset="-127"/>
              </a:rPr>
              <a:t>우리동네이야기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’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메시지 추가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33A7EB-C317-42D4-B928-A134A93FEC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74" y="2806700"/>
            <a:ext cx="3022599" cy="15113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00F2C0F-48F1-4EB7-AA1E-7E1D7AA0C7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7" y="1574800"/>
            <a:ext cx="1663936" cy="16639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E22E067-F62A-4F45-9655-4B1E7D9D56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59"/>
          <a:stretch/>
        </p:blipFill>
        <p:spPr>
          <a:xfrm>
            <a:off x="3765626" y="4271873"/>
            <a:ext cx="2631657" cy="2387491"/>
          </a:xfrm>
          <a:prstGeom prst="rect">
            <a:avLst/>
          </a:prstGeom>
        </p:spPr>
      </p:pic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80EC167-00C0-4C20-A81F-5911FE281C10}"/>
              </a:ext>
            </a:extLst>
          </p:cNvPr>
          <p:cNvSpPr/>
          <p:nvPr/>
        </p:nvSpPr>
        <p:spPr>
          <a:xfrm rot="16200000">
            <a:off x="6791291" y="2644809"/>
            <a:ext cx="874349" cy="12997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8.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제작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로고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)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2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71C6E9-3977-4BEE-BFEF-8024779AF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44" y="2901292"/>
            <a:ext cx="3440615" cy="39567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F5D327-FF84-4AF9-8249-6E63691083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3" t="7571"/>
          <a:stretch>
            <a:fillRect/>
          </a:stretch>
        </p:blipFill>
        <p:spPr>
          <a:xfrm>
            <a:off x="9504759" y="3829049"/>
            <a:ext cx="2603854" cy="29354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88B317-4008-486F-A199-CD6FAB9BF4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54" y="1380071"/>
            <a:ext cx="2366263" cy="2366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FC4983-8FF6-41FE-BC1B-A50F35FD3C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787" y="2112937"/>
            <a:ext cx="2355797" cy="23557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7958AC-1062-427E-AEDF-735B1B8299F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1" t="11635" r="23320" b="16209"/>
          <a:stretch/>
        </p:blipFill>
        <p:spPr>
          <a:xfrm>
            <a:off x="297819" y="1188506"/>
            <a:ext cx="2154395" cy="30662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0B87891-6B66-4C00-95E9-A568D5A66ED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6"/>
          <a:stretch/>
        </p:blipFill>
        <p:spPr>
          <a:xfrm>
            <a:off x="2286000" y="3102820"/>
            <a:ext cx="2112886" cy="33458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5B94A6-BAD0-44CF-A5BD-452B1C4578C8}"/>
              </a:ext>
            </a:extLst>
          </p:cNvPr>
          <p:cNvSpPr txBox="1"/>
          <p:nvPr/>
        </p:nvSpPr>
        <p:spPr>
          <a:xfrm>
            <a:off x="6316264" y="271086"/>
            <a:ext cx="4676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친근감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제공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일러스트레이션 선호 반영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: 30-40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대는 주로 색감이 있는 </a:t>
            </a:r>
            <a:r>
              <a:rPr lang="ko-KR" altLang="en-US" sz="2000" dirty="0" err="1">
                <a:latin typeface="210 콤퓨타세탁 L" pitchFamily="18" charset="-127"/>
                <a:ea typeface="210 콤퓨타세탁 L" pitchFamily="18" charset="-127"/>
              </a:rPr>
              <a:t>이모티콘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캐릭터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)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선호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하나의 재미 요소로 작용할 수 있음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4652384" y="2944168"/>
            <a:ext cx="1487156" cy="693336"/>
          </a:xfrm>
          <a:prstGeom prst="rightArrow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8.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제작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캐릭터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)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45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pic>
        <p:nvPicPr>
          <p:cNvPr id="8" name="그림 7" descr="화면 캡처">
            <a:extLst>
              <a:ext uri="{FF2B5EF4-FFF2-40B4-BE49-F238E27FC236}">
                <a16:creationId xmlns:a16="http://schemas.microsoft.com/office/drawing/2014/main" id="{74C9BD5E-E921-43A1-AD51-78CF5A00D0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t="25" r="23156" b="-25"/>
          <a:stretch/>
        </p:blipFill>
        <p:spPr>
          <a:xfrm>
            <a:off x="286514" y="939658"/>
            <a:ext cx="3602627" cy="34858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화면 캡처">
            <a:extLst>
              <a:ext uri="{FF2B5EF4-FFF2-40B4-BE49-F238E27FC236}">
                <a16:creationId xmlns:a16="http://schemas.microsoft.com/office/drawing/2014/main" id="{23F587FB-153E-438C-9FCD-0D5D52C07E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79"/>
          <a:stretch/>
        </p:blipFill>
        <p:spPr>
          <a:xfrm>
            <a:off x="2844459" y="975064"/>
            <a:ext cx="3481008" cy="34150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 descr="화면 캡처">
            <a:extLst>
              <a:ext uri="{FF2B5EF4-FFF2-40B4-BE49-F238E27FC236}">
                <a16:creationId xmlns:a16="http://schemas.microsoft.com/office/drawing/2014/main" id="{1B01B78E-F08C-4D89-9A87-32B03C78B7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68" y="3367149"/>
            <a:ext cx="3580990" cy="34908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 descr="화면 캡처">
            <a:extLst>
              <a:ext uri="{FF2B5EF4-FFF2-40B4-BE49-F238E27FC236}">
                <a16:creationId xmlns:a16="http://schemas.microsoft.com/office/drawing/2014/main" id="{9F180136-77FB-4F23-BB09-3D8F53D5E3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130" y="795019"/>
            <a:ext cx="3919133" cy="38051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 descr="화면 캡처">
            <a:extLst>
              <a:ext uri="{FF2B5EF4-FFF2-40B4-BE49-F238E27FC236}">
                <a16:creationId xmlns:a16="http://schemas.microsoft.com/office/drawing/2014/main" id="{92510E1C-D54D-47BC-84A5-554D5D5677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42" y="3188843"/>
            <a:ext cx="3732491" cy="36691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9845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8.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제작 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인벤터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)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ㅇㅅㅁ\2018-1학기 인천대학교\상품개발론\소아과 최종발표\cod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345" y="5155885"/>
            <a:ext cx="4983455" cy="1537016"/>
          </a:xfrm>
          <a:prstGeom prst="rect">
            <a:avLst/>
          </a:prstGeom>
          <a:noFill/>
        </p:spPr>
      </p:pic>
      <p:pic>
        <p:nvPicPr>
          <p:cNvPr id="1027" name="Picture 3" descr="D:\ㅇㅅㅁ\2018-1학기 인천대학교\상품개발론\소아과 최종발표\cod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589" y="927100"/>
            <a:ext cx="6941476" cy="4022530"/>
          </a:xfrm>
          <a:prstGeom prst="rect">
            <a:avLst/>
          </a:prstGeom>
          <a:noFill/>
        </p:spPr>
      </p:pic>
      <p:pic>
        <p:nvPicPr>
          <p:cNvPr id="1028" name="Picture 4" descr="D:\ㅇㅅㅁ\2018-1학기 인천대학교\상품개발론\소아과 최종발표\cod0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3505200"/>
            <a:ext cx="6316764" cy="306070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9337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8.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제작 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인벤터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)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92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3261" y="214623"/>
            <a:ext cx="6580038" cy="650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210 콤퓨타세탁 L" pitchFamily="18" charset="-127"/>
                <a:ea typeface="210 콤퓨타세탁 L" pitchFamily="18" charset="-127"/>
              </a:rPr>
              <a:t>앱소개</a:t>
            </a:r>
            <a:endParaRPr lang="en-US" altLang="ko-KR" sz="28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210 콤퓨타세탁 L" pitchFamily="18" charset="-127"/>
                <a:ea typeface="210 콤퓨타세탁 L" pitchFamily="18" charset="-127"/>
              </a:rPr>
              <a:t>에스노그라피</a:t>
            </a:r>
            <a:endParaRPr lang="en-US" altLang="ko-KR" sz="28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210 콤퓨타세탁 L" pitchFamily="18" charset="-127"/>
                <a:ea typeface="210 콤퓨타세탁 L" pitchFamily="18" charset="-127"/>
              </a:rPr>
              <a:t>페르소나</a:t>
            </a:r>
            <a:endParaRPr lang="en-US" altLang="ko-KR" sz="28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210 콤퓨타세탁 L" pitchFamily="18" charset="-127"/>
                <a:ea typeface="210 콤퓨타세탁 L" pitchFamily="18" charset="-127"/>
              </a:rPr>
              <a:t>밴치마킹</a:t>
            </a:r>
            <a:endParaRPr lang="en-US" altLang="ko-KR" sz="28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210 콤퓨타세탁 L" pitchFamily="18" charset="-127"/>
                <a:ea typeface="210 콤퓨타세탁 L" pitchFamily="18" charset="-127"/>
              </a:rPr>
              <a:t>컨셉보드</a:t>
            </a:r>
            <a:endParaRPr lang="en-US" altLang="ko-KR" sz="28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210 콤퓨타세탁 L" pitchFamily="18" charset="-127"/>
                <a:ea typeface="210 콤퓨타세탁 L" pitchFamily="18" charset="-127"/>
              </a:rPr>
              <a:t>와이어프레임</a:t>
            </a:r>
            <a:endParaRPr lang="en-US" altLang="ko-KR" sz="28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210 콤퓨타세탁 L" pitchFamily="18" charset="-127"/>
                <a:ea typeface="210 콤퓨타세탁 L" pitchFamily="18" charset="-127"/>
              </a:rPr>
              <a:t>시각적 </a:t>
            </a:r>
            <a:r>
              <a:rPr lang="ko-KR" altLang="en-US" sz="2800" dirty="0" err="1">
                <a:latin typeface="210 콤퓨타세탁 L" pitchFamily="18" charset="-127"/>
                <a:ea typeface="210 콤퓨타세탁 L" pitchFamily="18" charset="-127"/>
              </a:rPr>
              <a:t>막업</a:t>
            </a:r>
            <a:endParaRPr lang="en-US" altLang="ko-KR" sz="28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800" dirty="0">
                <a:latin typeface="210 콤퓨타세탁 L" pitchFamily="18" charset="-127"/>
                <a:ea typeface="210 콤퓨타세탁 L" pitchFamily="18" charset="-127"/>
              </a:rPr>
              <a:t> 제작</a:t>
            </a:r>
            <a:endParaRPr lang="en-US" altLang="ko-KR" sz="28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800" dirty="0">
                <a:latin typeface="210 콤퓨타세탁 L" pitchFamily="18" charset="-127"/>
                <a:ea typeface="210 콤퓨타세탁 L" pitchFamily="18" charset="-127"/>
              </a:rPr>
              <a:t> 보완점</a:t>
            </a:r>
            <a:r>
              <a:rPr lang="en-US" altLang="ko-KR" sz="28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800" dirty="0">
                <a:latin typeface="210 콤퓨타세탁 L" pitchFamily="18" charset="-127"/>
                <a:ea typeface="210 콤퓨타세탁 L" pitchFamily="18" charset="-127"/>
              </a:rPr>
              <a:t>발표 피드백</a:t>
            </a:r>
            <a:r>
              <a:rPr lang="en-US" altLang="ko-KR" sz="2800" dirty="0">
                <a:latin typeface="210 콤퓨타세탁 L" pitchFamily="18" charset="-127"/>
                <a:ea typeface="210 콤퓨타세탁 L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210 콤퓨타세탁 L" pitchFamily="18" charset="-127"/>
                <a:ea typeface="210 콤퓨타세탁 L" pitchFamily="18" charset="-127"/>
              </a:rPr>
              <a:t>구동영상</a:t>
            </a:r>
            <a:endParaRPr lang="en-US" altLang="ko-KR" sz="28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683000" y="622300"/>
            <a:ext cx="114300" cy="5842000"/>
          </a:xfrm>
          <a:prstGeom prst="roundRect">
            <a:avLst/>
          </a:prstGeom>
          <a:solidFill>
            <a:srgbClr val="EB6628"/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9500" y="952501"/>
            <a:ext cx="147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210 콤퓨타세탁 B" pitchFamily="18" charset="-127"/>
                <a:ea typeface="210 콤퓨타세탁 B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884936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27F8EB-15FA-4C02-9B82-0EBE3D8D31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288" t="3731" r="-829" b="4085"/>
          <a:stretch/>
        </p:blipFill>
        <p:spPr>
          <a:xfrm>
            <a:off x="1828800" y="863599"/>
            <a:ext cx="3230618" cy="5927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920868-2AEE-4FA4-8BE3-4EB024AD0160}"/>
              </a:ext>
            </a:extLst>
          </p:cNvPr>
          <p:cNvSpPr txBox="1"/>
          <p:nvPr/>
        </p:nvSpPr>
        <p:spPr>
          <a:xfrm>
            <a:off x="5580119" y="891485"/>
            <a:ext cx="588396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1. </a:t>
            </a:r>
            <a:r>
              <a:rPr lang="ko-KR" altLang="en-US" sz="2400" dirty="0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엄격한 주민인증 절차를 통해 광고업자 차단</a:t>
            </a:r>
            <a:endParaRPr lang="en-US" altLang="ko-KR" sz="2400" dirty="0">
              <a:solidFill>
                <a:srgbClr val="EB6628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휴대폰인증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본인인증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집주소로 코드가 적힌 우편을 보내서 입력하도록 함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집주소인증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)</a:t>
            </a:r>
          </a:p>
          <a:p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sz="2400" dirty="0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2. </a:t>
            </a:r>
            <a:r>
              <a:rPr lang="ko-KR" altLang="en-US" sz="2400" dirty="0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타겟의 선호 반영</a:t>
            </a:r>
            <a:endParaRPr lang="en-US" altLang="ko-KR" sz="2400" dirty="0">
              <a:solidFill>
                <a:srgbClr val="EB6628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색감 있고 친근감 있는 캐릭터 선정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따뜻한 느낌의 컨셉 색 선정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선호하는 기능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중고장터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공동구매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) 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반영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sz="2400" dirty="0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3. </a:t>
            </a:r>
            <a:r>
              <a:rPr lang="ko-KR" altLang="en-US" sz="2400" dirty="0" err="1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고스트타운</a:t>
            </a:r>
            <a:r>
              <a:rPr lang="en-US" altLang="ko-KR" sz="2400" dirty="0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2400" dirty="0" err="1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이탈률</a:t>
            </a:r>
            <a:r>
              <a:rPr lang="ko-KR" altLang="en-US" sz="2400" dirty="0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 방지</a:t>
            </a:r>
            <a:endParaRPr lang="en-US" altLang="ko-KR" sz="2400" dirty="0">
              <a:solidFill>
                <a:srgbClr val="EB6628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재미요소 첨가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 : </a:t>
            </a:r>
            <a:r>
              <a:rPr lang="ko-KR" altLang="en-US" sz="2000" dirty="0" err="1">
                <a:latin typeface="210 콤퓨타세탁 L" pitchFamily="18" charset="-127"/>
                <a:ea typeface="210 콤퓨타세탁 L" pitchFamily="18" charset="-127"/>
              </a:rPr>
              <a:t>웰컴카드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마스코트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캐릭터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 err="1">
                <a:latin typeface="210 콤퓨타세탁 L" pitchFamily="18" charset="-127"/>
                <a:ea typeface="210 콤퓨타세탁 L" pitchFamily="18" charset="-127"/>
              </a:rPr>
              <a:t>피드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 스크롤 형식으로 계속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편리하게 정보 습득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: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  </a:t>
            </a:r>
            <a:r>
              <a:rPr lang="ko-KR" altLang="en-US" sz="20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 내의 </a:t>
            </a:r>
            <a:r>
              <a:rPr lang="ko-KR" altLang="en-US" sz="2000" dirty="0" err="1">
                <a:latin typeface="210 콤퓨타세탁 L" pitchFamily="18" charset="-127"/>
                <a:ea typeface="210 콤퓨타세탁 L" pitchFamily="18" charset="-127"/>
              </a:rPr>
              <a:t>잔존율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 향상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앱 하단바에 주요 메뉴를 넣어서 활동하기 편함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endParaRPr lang="en-US" altLang="ko-KR" sz="2000" dirty="0">
              <a:solidFill>
                <a:srgbClr val="EB6628"/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sz="3200" dirty="0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+ </a:t>
            </a:r>
            <a:r>
              <a:rPr lang="ko-KR" altLang="en-US" sz="3200" dirty="0">
                <a:solidFill>
                  <a:srgbClr val="EB6628"/>
                </a:solidFill>
                <a:latin typeface="210 콤퓨타세탁 L" pitchFamily="18" charset="-127"/>
                <a:ea typeface="210 콤퓨타세탁 L" pitchFamily="18" charset="-127"/>
              </a:rPr>
              <a:t>피드백 반영</a:t>
            </a:r>
            <a:endParaRPr lang="en-US" altLang="ko-KR" sz="3200" dirty="0">
              <a:solidFill>
                <a:srgbClr val="EB6628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9.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앱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구동 영상</a:t>
            </a:r>
          </a:p>
        </p:txBody>
      </p:sp>
      <p:pic>
        <p:nvPicPr>
          <p:cNvPr id="4" name="appnosound">
            <a:hlinkClick r:id="" action="ppaction://media"/>
            <a:extLst>
              <a:ext uri="{FF2B5EF4-FFF2-40B4-BE49-F238E27FC236}">
                <a16:creationId xmlns:a16="http://schemas.microsoft.com/office/drawing/2014/main" id="{FA8ABBCA-4037-4BD4-ACCE-A39FE4E23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06944" y="1458420"/>
            <a:ext cx="2714086" cy="455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8495" y="3600450"/>
            <a:ext cx="5130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1.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아파트 단지 기반 네트워크</a:t>
            </a:r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pPr marL="457200" indent="-457200"/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/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☞ 정확한 물리적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바운더리</a:t>
            </a:r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/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  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=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마케팅 수월</a:t>
            </a:r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/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/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☞ 앱 자체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,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교집합 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비슷한 경제적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사회적 지위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,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비슷한 니즈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)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/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=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공감대 형성 수월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0255" y="3600450"/>
            <a:ext cx="3124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2.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非 연락처 기반 </a:t>
            </a:r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☞ 시어머니 이슈 방지 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=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자유롭게 활동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7454900" y="1600200"/>
            <a:ext cx="1800000" cy="1800000"/>
            <a:chOff x="-2413000" y="1625600"/>
            <a:chExt cx="1800000" cy="1800000"/>
          </a:xfrm>
        </p:grpSpPr>
        <p:sp>
          <p:nvSpPr>
            <p:cNvPr id="19" name="타원 18"/>
            <p:cNvSpPr/>
            <p:nvPr/>
          </p:nvSpPr>
          <p:spPr>
            <a:xfrm>
              <a:off x="-2413000" y="1625600"/>
              <a:ext cx="1800000" cy="180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D:\ㅇㅅㅁ\2018-1학기 인천대학교\상품개발론\소아과 최종발표\iconmonstr-smartphone-4-240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2095500" y="1968500"/>
              <a:ext cx="1143000" cy="1143000"/>
            </a:xfrm>
            <a:prstGeom prst="rect">
              <a:avLst/>
            </a:prstGeom>
            <a:noFill/>
          </p:spPr>
        </p:pic>
        <p:sp>
          <p:nvSpPr>
            <p:cNvPr id="21" name="직사각형 20"/>
            <p:cNvSpPr/>
            <p:nvPr/>
          </p:nvSpPr>
          <p:spPr>
            <a:xfrm rot="2700000">
              <a:off x="-2009228" y="2453279"/>
              <a:ext cx="1028700" cy="115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18900000">
              <a:off x="-2028253" y="2479836"/>
              <a:ext cx="1029600" cy="11475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336800" y="1536700"/>
            <a:ext cx="1800000" cy="1800000"/>
            <a:chOff x="3581400" y="317500"/>
            <a:chExt cx="1800000" cy="1800000"/>
          </a:xfrm>
        </p:grpSpPr>
        <p:sp>
          <p:nvSpPr>
            <p:cNvPr id="36" name="타원 35"/>
            <p:cNvSpPr/>
            <p:nvPr/>
          </p:nvSpPr>
          <p:spPr>
            <a:xfrm>
              <a:off x="3581400" y="317500"/>
              <a:ext cx="1800000" cy="180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D:\ㅇㅅㅁ\2018-1학기 인천대학교\상품개발론\소아과 최종발표\iconmonstr-building-18-240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67200" y="419100"/>
              <a:ext cx="419100" cy="419100"/>
            </a:xfrm>
            <a:prstGeom prst="rect">
              <a:avLst/>
            </a:prstGeom>
            <a:noFill/>
          </p:spPr>
        </p:pic>
        <p:pic>
          <p:nvPicPr>
            <p:cNvPr id="38" name="Picture 6" descr="D:\ㅇㅅㅁ\2018-1학기 인천대학교\상품개발론\소아과 최종발표\iconmonstr-building-18-240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13300" y="1270000"/>
              <a:ext cx="419100" cy="419100"/>
            </a:xfrm>
            <a:prstGeom prst="rect">
              <a:avLst/>
            </a:prstGeom>
            <a:noFill/>
          </p:spPr>
        </p:pic>
        <p:pic>
          <p:nvPicPr>
            <p:cNvPr id="39" name="Picture 6" descr="D:\ㅇㅅㅁ\2018-1학기 인천대학교\상품개발론\소아과 최종발표\iconmonstr-building-18-240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71900" y="1295400"/>
              <a:ext cx="419100" cy="419100"/>
            </a:xfrm>
            <a:prstGeom prst="rect">
              <a:avLst/>
            </a:prstGeom>
            <a:noFill/>
          </p:spPr>
        </p:pic>
        <p:sp>
          <p:nvSpPr>
            <p:cNvPr id="42" name="위쪽/아래쪽 화살표 41"/>
            <p:cNvSpPr/>
            <p:nvPr/>
          </p:nvSpPr>
          <p:spPr>
            <a:xfrm rot="5400000">
              <a:off x="4418400" y="1368350"/>
              <a:ext cx="144000" cy="468000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위쪽/아래쪽 화살표 42"/>
            <p:cNvSpPr/>
            <p:nvPr/>
          </p:nvSpPr>
          <p:spPr>
            <a:xfrm rot="18900000">
              <a:off x="4726653" y="856713"/>
              <a:ext cx="143684" cy="365164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위쪽/아래쪽 화살표 43"/>
            <p:cNvSpPr/>
            <p:nvPr/>
          </p:nvSpPr>
          <p:spPr>
            <a:xfrm rot="2700000">
              <a:off x="4062236" y="867733"/>
              <a:ext cx="144000" cy="396000"/>
            </a:xfrm>
            <a:prstGeom prst="up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67590" y="218828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10.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피드백 보완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5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06599" y="4168745"/>
            <a:ext cx="3606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3.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광고성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글 차단 가능 </a:t>
            </a:r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☞ 기존 커뮤니티 및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맘카페는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불가능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9899" y="4140200"/>
            <a:ext cx="4533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4.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커뮤니티 맞춤 핵심 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UX </a:t>
            </a:r>
          </a:p>
          <a:p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☞ 다른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어플은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다양한 목적을 위한 다양한 기능 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=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두루뭉실한 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UX  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grpSp>
        <p:nvGrpSpPr>
          <p:cNvPr id="7" name="그룹 28"/>
          <p:cNvGrpSpPr/>
          <p:nvPr/>
        </p:nvGrpSpPr>
        <p:grpSpPr>
          <a:xfrm>
            <a:off x="2679700" y="1739900"/>
            <a:ext cx="1800000" cy="1800000"/>
            <a:chOff x="1333500" y="2743200"/>
            <a:chExt cx="1800000" cy="1800000"/>
          </a:xfrm>
        </p:grpSpPr>
        <p:sp>
          <p:nvSpPr>
            <p:cNvPr id="26" name="타원 25"/>
            <p:cNvSpPr/>
            <p:nvPr/>
          </p:nvSpPr>
          <p:spPr>
            <a:xfrm>
              <a:off x="1333500" y="2743200"/>
              <a:ext cx="1800000" cy="180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9" name="Picture 5" descr="D:\ㅇㅅㅁ\2018-1학기 인천대학교\상품개발론\소아과 최종발표\iconmonstr-coin-9-240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25600" y="3022600"/>
              <a:ext cx="1181100" cy="1181100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 rot="2700000">
              <a:off x="1562099" y="3581398"/>
              <a:ext cx="1440000" cy="115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18900000">
              <a:off x="1536700" y="3594099"/>
              <a:ext cx="1440000" cy="115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645400" y="1778000"/>
            <a:ext cx="1800000" cy="1800000"/>
            <a:chOff x="8001000" y="1778000"/>
            <a:chExt cx="1800000" cy="1800000"/>
          </a:xfrm>
        </p:grpSpPr>
        <p:sp>
          <p:nvSpPr>
            <p:cNvPr id="31" name="타원 30"/>
            <p:cNvSpPr/>
            <p:nvPr/>
          </p:nvSpPr>
          <p:spPr>
            <a:xfrm>
              <a:off x="8001000" y="1778000"/>
              <a:ext cx="1800000" cy="180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2050" name="Picture 2" descr="D:\ㅇㅅㅁ\2018-1학기 인천대학교\상품개발론\소아과 최종발표\iconmonstr-user-29-240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40700" y="1854200"/>
              <a:ext cx="1549400" cy="1549400"/>
            </a:xfrm>
            <a:prstGeom prst="rect">
              <a:avLst/>
            </a:prstGeom>
            <a:noFill/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10.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피드백 보완</a:t>
            </a:r>
          </a:p>
        </p:txBody>
      </p:sp>
    </p:spTree>
    <p:extLst>
      <p:ext uri="{BB962C8B-B14F-4D97-AF65-F5344CB8AC3E}">
        <p14:creationId xmlns:p14="http://schemas.microsoft.com/office/powerpoint/2010/main" val="217805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4665194" y="2944478"/>
            <a:ext cx="1950720" cy="1841500"/>
            <a:chOff x="5338294" y="2322178"/>
            <a:chExt cx="1950720" cy="18415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7ADB8C8-9DF7-4D2A-BE8F-B84F06C317A4}"/>
                </a:ext>
              </a:extLst>
            </p:cNvPr>
            <p:cNvSpPr/>
            <p:nvPr/>
          </p:nvSpPr>
          <p:spPr>
            <a:xfrm>
              <a:off x="5346343" y="2322178"/>
              <a:ext cx="1905000" cy="18415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FA0DB9-D3FB-4AA6-B617-B333C703E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294" y="2593704"/>
              <a:ext cx="1950720" cy="1298448"/>
            </a:xfrm>
            <a:prstGeom prst="rect">
              <a:avLst/>
            </a:prstGeom>
            <a:effectLst>
              <a:softEdge rad="317500"/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3C96BC-4004-4DEB-A62E-D0D441898D12}"/>
              </a:ext>
            </a:extLst>
          </p:cNvPr>
          <p:cNvSpPr txBox="1"/>
          <p:nvPr/>
        </p:nvSpPr>
        <p:spPr>
          <a:xfrm>
            <a:off x="549413" y="1893501"/>
            <a:ext cx="467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콤퓨타세탁 R" pitchFamily="18" charset="-127"/>
                <a:ea typeface="210 콤퓨타세탁 R" pitchFamily="18" charset="-127"/>
              </a:rPr>
              <a:t>‘</a:t>
            </a:r>
            <a:r>
              <a:rPr lang="ko-KR" altLang="en-US" sz="2800" dirty="0">
                <a:latin typeface="210 콤퓨타세탁 R" pitchFamily="18" charset="-127"/>
                <a:ea typeface="210 콤퓨타세탁 R" pitchFamily="18" charset="-127"/>
              </a:rPr>
              <a:t>우편 인증</a:t>
            </a:r>
            <a:r>
              <a:rPr lang="en-US" altLang="ko-KR" sz="2800" dirty="0">
                <a:latin typeface="210 콤퓨타세탁 R" pitchFamily="18" charset="-127"/>
                <a:ea typeface="210 콤퓨타세탁 R" pitchFamily="18" charset="-127"/>
              </a:rPr>
              <a:t>’</a:t>
            </a:r>
            <a:r>
              <a:rPr lang="ko-KR" altLang="en-US" sz="2800" dirty="0">
                <a:latin typeface="210 콤퓨타세탁 R" pitchFamily="18" charset="-127"/>
                <a:ea typeface="210 콤퓨타세탁 R" pitchFamily="18" charset="-127"/>
              </a:rPr>
              <a:t>을 해야 하는 이유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15A68-D0C6-4D6A-BEEA-E5C74CF9C5E2}"/>
              </a:ext>
            </a:extLst>
          </p:cNvPr>
          <p:cNvSpPr txBox="1"/>
          <p:nvPr/>
        </p:nvSpPr>
        <p:spPr>
          <a:xfrm>
            <a:off x="7054589" y="1933798"/>
            <a:ext cx="2710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1.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번거로움</a:t>
            </a:r>
            <a:endParaRPr lang="ko-KR" altLang="en-US" sz="2000" dirty="0">
              <a:solidFill>
                <a:srgbClr val="C00000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43359-695A-4D0D-A4EA-3154ECDD90D4}"/>
              </a:ext>
            </a:extLst>
          </p:cNvPr>
          <p:cNvSpPr txBox="1"/>
          <p:nvPr/>
        </p:nvSpPr>
        <p:spPr>
          <a:xfrm>
            <a:off x="1133557" y="3623775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실제 입주민간의 정보공유</a:t>
            </a:r>
            <a:endParaRPr lang="en-US" altLang="ko-KR" dirty="0">
              <a:latin typeface="210 콤퓨타세탁 L" pitchFamily="18" charset="-127"/>
              <a:ea typeface="210 콤퓨타세탁 L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진짜 정보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C8616-E17A-4EE7-8479-EC72C0DF9480}"/>
              </a:ext>
            </a:extLst>
          </p:cNvPr>
          <p:cNvSpPr txBox="1"/>
          <p:nvPr/>
        </p:nvSpPr>
        <p:spPr>
          <a:xfrm>
            <a:off x="6857643" y="969848"/>
            <a:ext cx="46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콤퓨타세탁 R" pitchFamily="18" charset="-127"/>
                <a:ea typeface="210 콤퓨타세탁 R" pitchFamily="18" charset="-127"/>
              </a:rPr>
              <a:t>‘</a:t>
            </a:r>
            <a:r>
              <a:rPr lang="ko-KR" altLang="en-US" sz="2800" dirty="0">
                <a:latin typeface="210 콤퓨타세탁 R" pitchFamily="18" charset="-127"/>
                <a:ea typeface="210 콤퓨타세탁 R" pitchFamily="18" charset="-127"/>
              </a:rPr>
              <a:t>우편 인증</a:t>
            </a:r>
            <a:r>
              <a:rPr lang="en-US" altLang="ko-KR" sz="2800" dirty="0">
                <a:latin typeface="210 콤퓨타세탁 R" pitchFamily="18" charset="-127"/>
                <a:ea typeface="210 콤퓨타세탁 R" pitchFamily="18" charset="-127"/>
              </a:rPr>
              <a:t>’</a:t>
            </a:r>
            <a:r>
              <a:rPr lang="ko-KR" altLang="en-US" sz="2800" dirty="0">
                <a:latin typeface="210 콤퓨타세탁 R" pitchFamily="18" charset="-127"/>
                <a:ea typeface="210 콤퓨타세탁 R" pitchFamily="18" charset="-127"/>
              </a:rPr>
              <a:t>의 문제점 해결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B6B3B3-4F4E-4D9F-BF1D-314843BDBE0E}"/>
              </a:ext>
            </a:extLst>
          </p:cNvPr>
          <p:cNvSpPr txBox="1"/>
          <p:nvPr/>
        </p:nvSpPr>
        <p:spPr>
          <a:xfrm>
            <a:off x="723500" y="2816638"/>
            <a:ext cx="3924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“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가장 확실하게 주민 인증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210 콤퓨타세탁 L" pitchFamily="18" charset="-127"/>
              <a:ea typeface="210 콤퓨타세탁 L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 할 수 있는 방법임＂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805D1-5938-44B1-B5C8-CB4D9FFE2644}"/>
              </a:ext>
            </a:extLst>
          </p:cNvPr>
          <p:cNvSpPr txBox="1"/>
          <p:nvPr/>
        </p:nvSpPr>
        <p:spPr>
          <a:xfrm>
            <a:off x="7098411" y="4234560"/>
            <a:ext cx="2347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2.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</a:rPr>
              <a:t>비용문제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C7148-24C6-4CB2-84F9-A8885FACCA4D}"/>
              </a:ext>
            </a:extLst>
          </p:cNvPr>
          <p:cNvSpPr txBox="1"/>
          <p:nvPr/>
        </p:nvSpPr>
        <p:spPr>
          <a:xfrm>
            <a:off x="7054589" y="2479439"/>
            <a:ext cx="482180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우편을 </a:t>
            </a:r>
            <a:r>
              <a:rPr lang="ko-KR" altLang="en-US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홍보 전단지 겸</a:t>
            </a:r>
            <a:r>
              <a:rPr lang="en-US" altLang="ko-KR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,  </a:t>
            </a:r>
            <a:r>
              <a:rPr lang="ko-KR" altLang="en-US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코드 인증 용도</a:t>
            </a: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로 배부</a:t>
            </a:r>
            <a:endParaRPr lang="en-US" altLang="ko-KR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→따로 신청하지 않고 우편물을 보고</a:t>
            </a:r>
            <a:endParaRPr lang="en-US" altLang="ko-KR" sz="1600" b="1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 마음에 들면 바로 등록할 수 있음</a:t>
            </a:r>
            <a:endParaRPr lang="en-US" altLang="ko-KR" sz="1600" b="1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* 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같은 입주민들끼리 </a:t>
            </a:r>
            <a:r>
              <a:rPr lang="ko-KR" altLang="en-US" sz="1600" b="1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공통된 우편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이 있음 → </a:t>
            </a:r>
            <a:r>
              <a:rPr lang="ko-KR" altLang="en-US" sz="1600" b="1" dirty="0">
                <a:solidFill>
                  <a:schemeClr val="accent1"/>
                </a:solidFill>
                <a:latin typeface="210 콤퓨타세탁 L" pitchFamily="18" charset="-127"/>
                <a:ea typeface="210 콤퓨타세탁 L" pitchFamily="18" charset="-127"/>
              </a:rPr>
              <a:t>호기심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 자극 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+ </a:t>
            </a:r>
            <a:r>
              <a:rPr lang="ko-KR" altLang="en-US" sz="1600" b="1" dirty="0">
                <a:solidFill>
                  <a:schemeClr val="accent1"/>
                </a:solidFill>
                <a:latin typeface="210 콤퓨타세탁 L" pitchFamily="18" charset="-127"/>
                <a:ea typeface="210 콤퓨타세탁 L" pitchFamily="18" charset="-127"/>
              </a:rPr>
              <a:t>울타리 감정 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형성 →</a:t>
            </a:r>
            <a:r>
              <a:rPr lang="ko-KR" altLang="en-US" sz="1600" b="1" dirty="0" err="1">
                <a:latin typeface="210 콤퓨타세탁 L" pitchFamily="18" charset="-127"/>
                <a:ea typeface="210 콤퓨타세탁 L" pitchFamily="18" charset="-127"/>
              </a:rPr>
              <a:t>바이럴마케팅</a:t>
            </a:r>
            <a:endParaRPr lang="ko-KR" altLang="en-US" sz="16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7BE4B-7562-49C3-9966-9AD7A16B7AF1}"/>
              </a:ext>
            </a:extLst>
          </p:cNvPr>
          <p:cNvSpPr txBox="1"/>
          <p:nvPr/>
        </p:nvSpPr>
        <p:spPr>
          <a:xfrm>
            <a:off x="7098411" y="4730892"/>
            <a:ext cx="4529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CPI(</a:t>
            </a:r>
            <a:r>
              <a:rPr lang="ko-KR" altLang="en-US" sz="1600" b="1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앱 설치 마케팅</a:t>
            </a:r>
            <a:r>
              <a:rPr lang="en-US" altLang="ko-KR" sz="1600" b="1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) </a:t>
            </a:r>
            <a:r>
              <a:rPr lang="ko-KR" altLang="en-US" sz="1600" b="1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활용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앱 내에 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CPI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를 넣는다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. *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단 주민들의 후기 글과 관련 없는 품목으로만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(ex.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게임 어플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)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 ▶ </a:t>
            </a:r>
            <a:r>
              <a:rPr lang="ko-KR" altLang="en-US" sz="1600" b="1" dirty="0" err="1">
                <a:latin typeface="210 콤퓨타세탁 L" pitchFamily="18" charset="-127"/>
                <a:ea typeface="210 콤퓨타세탁 L" pitchFamily="18" charset="-127"/>
              </a:rPr>
              <a:t>설치시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‘</a:t>
            </a:r>
            <a:r>
              <a:rPr lang="ko-KR" altLang="en-US" sz="1600" b="1" dirty="0" err="1">
                <a:latin typeface="210 콤퓨타세탁 L" pitchFamily="18" charset="-127"/>
                <a:ea typeface="210 콤퓨타세탁 L" pitchFamily="18" charset="-127"/>
              </a:rPr>
              <a:t>찜하기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 쿠폰＇ 지급</a:t>
            </a:r>
            <a:endParaRPr lang="en-US" altLang="ko-KR" sz="1600" b="1" dirty="0">
              <a:latin typeface="210 콤퓨타세탁 L" pitchFamily="18" charset="-127"/>
              <a:ea typeface="210 콤퓨타세탁 L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CPI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는 횟수당 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500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원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~5000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원 수익</a:t>
            </a:r>
            <a:endParaRPr lang="en-US" altLang="ko-KR" sz="1600" b="1" dirty="0">
              <a:latin typeface="210 콤퓨타세탁 L" pitchFamily="18" charset="-127"/>
              <a:ea typeface="210 콤퓨타세탁 L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우편물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(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규격 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5g) 300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원</a:t>
            </a:r>
            <a:endParaRPr lang="en-US" altLang="ko-KR" sz="1600" b="1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▶적어도 한 개 이상의 우편은 감당 가능</a:t>
            </a:r>
            <a:endParaRPr lang="en-US" altLang="ko-KR" sz="1600" b="1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(but, 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초기에는 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‘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우동이야기팀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’</a:t>
            </a:r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 사비 활용</a:t>
            </a:r>
            <a:r>
              <a:rPr lang="en-US" altLang="ko-KR" sz="1600" b="1" dirty="0">
                <a:latin typeface="210 콤퓨타세탁 L" pitchFamily="18" charset="-127"/>
                <a:ea typeface="210 콤퓨타세탁 L" pitchFamily="18" charset="-127"/>
              </a:rPr>
              <a:t>)</a:t>
            </a:r>
            <a:endParaRPr lang="ko-KR" altLang="en-US" sz="1600" b="1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6C921E4-A5BF-4234-AF0C-240D4D34EE1D}"/>
              </a:ext>
            </a:extLst>
          </p:cNvPr>
          <p:cNvSpPr/>
          <p:nvPr/>
        </p:nvSpPr>
        <p:spPr>
          <a:xfrm>
            <a:off x="2123881" y="4609726"/>
            <a:ext cx="835219" cy="724274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75BC5-8257-4D4F-9D05-19E31C3B9A63}"/>
              </a:ext>
            </a:extLst>
          </p:cNvPr>
          <p:cNvSpPr txBox="1"/>
          <p:nvPr/>
        </p:nvSpPr>
        <p:spPr>
          <a:xfrm>
            <a:off x="1245153" y="5542722"/>
            <a:ext cx="2792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‘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믿을 수 있는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’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 algn="ctr"/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정보공유 커뮤니티 형성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43A014-8820-4A8A-972C-56A10779D4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t="61833" r="61188" b="16714"/>
          <a:stretch/>
        </p:blipFill>
        <p:spPr>
          <a:xfrm>
            <a:off x="9036504" y="2105222"/>
            <a:ext cx="589964" cy="4170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218851-33C0-4190-A5D8-6B8859E182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t="61833" r="61188" b="16714"/>
          <a:stretch/>
        </p:blipFill>
        <p:spPr>
          <a:xfrm>
            <a:off x="10356665" y="2100477"/>
            <a:ext cx="589964" cy="4170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EF288B-D103-4A2C-9E9B-FA847F201582}"/>
              </a:ext>
            </a:extLst>
          </p:cNvPr>
          <p:cNvSpPr txBox="1"/>
          <p:nvPr/>
        </p:nvSpPr>
        <p:spPr>
          <a:xfrm>
            <a:off x="9538135" y="1931601"/>
            <a:ext cx="109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콤퓨타세탁 L" pitchFamily="18" charset="-127"/>
                <a:ea typeface="210 콤퓨타세탁 L" pitchFamily="18" charset="-127"/>
              </a:rPr>
              <a:t>홍보효과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17FE03-6DBF-412D-A754-DCE8AC6BFF71}"/>
              </a:ext>
            </a:extLst>
          </p:cNvPr>
          <p:cNvSpPr txBox="1"/>
          <p:nvPr/>
        </p:nvSpPr>
        <p:spPr>
          <a:xfrm>
            <a:off x="10830101" y="1952619"/>
            <a:ext cx="1095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콤퓨타세탁 L" pitchFamily="18" charset="-127"/>
                <a:ea typeface="210 콤퓨타세탁 L" pitchFamily="18" charset="-127"/>
              </a:rPr>
              <a:t>주민인증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10.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피드백 보완</a:t>
            </a:r>
          </a:p>
        </p:txBody>
      </p:sp>
    </p:spTree>
    <p:extLst>
      <p:ext uri="{BB962C8B-B14F-4D97-AF65-F5344CB8AC3E}">
        <p14:creationId xmlns:p14="http://schemas.microsoft.com/office/powerpoint/2010/main" val="233360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CD5101-31B9-4662-B236-B81748ECD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39314" r="2620" b="40030"/>
          <a:stretch/>
        </p:blipFill>
        <p:spPr>
          <a:xfrm>
            <a:off x="0" y="1852944"/>
            <a:ext cx="12191999" cy="3716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D086E-0AEE-4465-A4DF-712A475236B5}"/>
              </a:ext>
            </a:extLst>
          </p:cNvPr>
          <p:cNvSpPr txBox="1"/>
          <p:nvPr/>
        </p:nvSpPr>
        <p:spPr>
          <a:xfrm>
            <a:off x="3834588" y="837281"/>
            <a:ext cx="4126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  <a:endParaRPr lang="ko-KR" altLang="en-US" sz="6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1.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앱소개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527B17-C35F-49A7-8256-8DC4B4BA63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EA5ED36-C827-47E8-84DC-86CC39E501A2}"/>
              </a:ext>
            </a:extLst>
          </p:cNvPr>
          <p:cNvSpPr/>
          <p:nvPr/>
        </p:nvSpPr>
        <p:spPr>
          <a:xfrm>
            <a:off x="4473368" y="1005019"/>
            <a:ext cx="3110189" cy="30078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도시">
            <a:extLst>
              <a:ext uri="{FF2B5EF4-FFF2-40B4-BE49-F238E27FC236}">
                <a16:creationId xmlns:a16="http://schemas.microsoft.com/office/drawing/2014/main" id="{874749A5-F7B9-4AAD-8A73-FFDDAE70B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2757" y="1263248"/>
            <a:ext cx="2491409" cy="24914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F017E5B-AB57-469D-A3C6-2C82CBF65A04}"/>
              </a:ext>
            </a:extLst>
          </p:cNvPr>
          <p:cNvSpPr txBox="1"/>
          <p:nvPr/>
        </p:nvSpPr>
        <p:spPr>
          <a:xfrm>
            <a:off x="2655336" y="4290808"/>
            <a:ext cx="6808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THE블랙잭M" panose="02020603020101020101" pitchFamily="18" charset="-127"/>
                <a:ea typeface="THE블랙잭M" panose="02020603020101020101" pitchFamily="18" charset="-127"/>
              </a:rPr>
              <a:t>“</a:t>
            </a:r>
            <a:r>
              <a:rPr lang="ko-KR" altLang="en-US" sz="3600" dirty="0">
                <a:latin typeface="THE블랙잭M" panose="02020603020101020101" pitchFamily="18" charset="-127"/>
                <a:ea typeface="THE블랙잭M" panose="02020603020101020101" pitchFamily="18" charset="-127"/>
              </a:rPr>
              <a:t>우동이야기란</a:t>
            </a:r>
            <a:r>
              <a:rPr lang="en-US" altLang="ko-KR" sz="3600" dirty="0">
                <a:latin typeface="THE블랙잭M" panose="02020603020101020101" pitchFamily="18" charset="-127"/>
                <a:ea typeface="THE블랙잭M" panose="02020603020101020101" pitchFamily="18" charset="-127"/>
              </a:rPr>
              <a:t>, </a:t>
            </a:r>
          </a:p>
          <a:p>
            <a:pPr algn="ctr"/>
            <a:r>
              <a:rPr lang="ko-KR" altLang="en-US" sz="3600" dirty="0">
                <a:latin typeface="THE블랙잭M" panose="02020603020101020101" pitchFamily="18" charset="-127"/>
                <a:ea typeface="THE블랙잭M" panose="02020603020101020101" pitchFamily="18" charset="-127"/>
              </a:rPr>
              <a:t>아파트단지를 기반으로</a:t>
            </a:r>
            <a:endParaRPr lang="en-US" altLang="ko-KR" sz="3600" dirty="0">
              <a:latin typeface="THE블랙잭M" panose="02020603020101020101" pitchFamily="18" charset="-127"/>
              <a:ea typeface="THE블랙잭M" panose="02020603020101020101" pitchFamily="18" charset="-127"/>
            </a:endParaRPr>
          </a:p>
          <a:p>
            <a:pPr algn="ctr"/>
            <a:r>
              <a:rPr lang="ko-KR" altLang="en-US" sz="3600" dirty="0">
                <a:latin typeface="THE블랙잭M" panose="02020603020101020101" pitchFamily="18" charset="-127"/>
                <a:ea typeface="THE블랙잭M" panose="02020603020101020101" pitchFamily="18" charset="-127"/>
              </a:rPr>
              <a:t>이웃들간 진짜 정보를 공유하는 앱＂</a:t>
            </a:r>
          </a:p>
        </p:txBody>
      </p:sp>
    </p:spTree>
    <p:extLst>
      <p:ext uri="{BB962C8B-B14F-4D97-AF65-F5344CB8AC3E}">
        <p14:creationId xmlns:p14="http://schemas.microsoft.com/office/powerpoint/2010/main" val="130079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ED3D970-2005-426A-8F95-E895046EE1D6}"/>
              </a:ext>
            </a:extLst>
          </p:cNvPr>
          <p:cNvSpPr/>
          <p:nvPr/>
        </p:nvSpPr>
        <p:spPr>
          <a:xfrm rot="2700000">
            <a:off x="1820353" y="3641415"/>
            <a:ext cx="1080000" cy="360000"/>
          </a:xfrm>
          <a:prstGeom prst="rightArrow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E456D2F-889B-4304-9306-63A46690C62F}"/>
              </a:ext>
            </a:extLst>
          </p:cNvPr>
          <p:cNvSpPr/>
          <p:nvPr/>
        </p:nvSpPr>
        <p:spPr>
          <a:xfrm rot="18900000">
            <a:off x="3000243" y="3597543"/>
            <a:ext cx="1080000" cy="360000"/>
          </a:xfrm>
          <a:prstGeom prst="rightArrow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B1AFED8-42CC-497A-A41A-EB40AD0E06CE}"/>
              </a:ext>
            </a:extLst>
          </p:cNvPr>
          <p:cNvSpPr/>
          <p:nvPr/>
        </p:nvSpPr>
        <p:spPr>
          <a:xfrm rot="2700000">
            <a:off x="7498072" y="3505707"/>
            <a:ext cx="1080000" cy="360000"/>
          </a:xfrm>
          <a:prstGeom prst="rightArrow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2.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에스노그라피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A26F123-0BAD-46BE-9510-572FC078000D}"/>
              </a:ext>
            </a:extLst>
          </p:cNvPr>
          <p:cNvSpPr/>
          <p:nvPr/>
        </p:nvSpPr>
        <p:spPr>
          <a:xfrm rot="18900000">
            <a:off x="8755549" y="3612774"/>
            <a:ext cx="1080000" cy="360000"/>
          </a:xfrm>
          <a:prstGeom prst="rightArrow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신문">
            <a:extLst>
              <a:ext uri="{FF2B5EF4-FFF2-40B4-BE49-F238E27FC236}">
                <a16:creationId xmlns:a16="http://schemas.microsoft.com/office/drawing/2014/main" id="{C7FA5136-8B41-41EE-8FF5-B2A09BED92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26" y="983049"/>
            <a:ext cx="1149607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B86029-AF7F-47DF-959D-A269224B90D8}"/>
              </a:ext>
            </a:extLst>
          </p:cNvPr>
          <p:cNvSpPr txBox="1"/>
          <p:nvPr/>
        </p:nvSpPr>
        <p:spPr>
          <a:xfrm>
            <a:off x="394352" y="2255795"/>
            <a:ext cx="160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콤퓨타세탁 L" pitchFamily="18" charset="-127"/>
                <a:ea typeface="210 콤퓨타세탁 L" pitchFamily="18" charset="-127"/>
              </a:rPr>
              <a:t>‘</a:t>
            </a: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다산신도시 </a:t>
            </a:r>
            <a:endParaRPr lang="en-US" altLang="ko-KR" dirty="0">
              <a:latin typeface="210 콤퓨타세탁 L" pitchFamily="18" charset="-127"/>
              <a:ea typeface="210 콤퓨타세탁 L" pitchFamily="18" charset="-127"/>
            </a:endParaRPr>
          </a:p>
          <a:p>
            <a:pPr algn="ctr"/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택배기사 사건</a:t>
            </a:r>
            <a:r>
              <a:rPr lang="en-US" altLang="ko-KR" dirty="0">
                <a:latin typeface="210 콤퓨타세탁 L" pitchFamily="18" charset="-127"/>
                <a:ea typeface="210 콤퓨타세탁 L" pitchFamily="18" charset="-127"/>
              </a:rPr>
              <a:t>’</a:t>
            </a:r>
          </a:p>
          <a:p>
            <a:pPr algn="ctr"/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→ 소통부재로 인한 갈등</a:t>
            </a:r>
            <a:r>
              <a:rPr lang="en-US" altLang="ko-KR" dirty="0">
                <a:latin typeface="210 콤퓨타세탁 L" pitchFamily="18" charset="-127"/>
                <a:ea typeface="210 콤퓨타세탁 L" pitchFamily="18" charset="-127"/>
              </a:rPr>
              <a:t>?</a:t>
            </a:r>
            <a:endParaRPr lang="ko-KR" altLang="en-US" dirty="0"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11" name="그래픽 10" descr="모임">
            <a:extLst>
              <a:ext uri="{FF2B5EF4-FFF2-40B4-BE49-F238E27FC236}">
                <a16:creationId xmlns:a16="http://schemas.microsoft.com/office/drawing/2014/main" id="{3E569988-CB3A-4D5E-9485-E35CA10DC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4522" y="4569623"/>
            <a:ext cx="1184133" cy="1412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97937D-F1B0-406D-875F-44E1BF0485FA}"/>
              </a:ext>
            </a:extLst>
          </p:cNvPr>
          <p:cNvSpPr txBox="1"/>
          <p:nvPr/>
        </p:nvSpPr>
        <p:spPr>
          <a:xfrm>
            <a:off x="1530601" y="5778837"/>
            <a:ext cx="1441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1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차 관찰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:   </a:t>
            </a:r>
          </a:p>
          <a:p>
            <a:pPr algn="ctr"/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현장 인터뷰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 algn="ctr"/>
            <a:r>
              <a:rPr lang="ko-KR" altLang="en-US" dirty="0" err="1">
                <a:latin typeface="210 콤퓨타세탁 L" pitchFamily="18" charset="-127"/>
                <a:ea typeface="210 콤퓨타세탁 L" pitchFamily="18" charset="-127"/>
              </a:rPr>
              <a:t>배곧</a:t>
            </a: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 신도시</a:t>
            </a:r>
          </a:p>
        </p:txBody>
      </p:sp>
      <p:pic>
        <p:nvPicPr>
          <p:cNvPr id="15" name="그래픽 14" descr="컴퓨터">
            <a:extLst>
              <a:ext uri="{FF2B5EF4-FFF2-40B4-BE49-F238E27FC236}">
                <a16:creationId xmlns:a16="http://schemas.microsoft.com/office/drawing/2014/main" id="{4E3A82B3-186D-4C1D-9509-A226F67867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7036" y="997094"/>
            <a:ext cx="1169769" cy="1395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C825BE-FD49-4FE9-8967-783EBD1C1378}"/>
              </a:ext>
            </a:extLst>
          </p:cNvPr>
          <p:cNvSpPr txBox="1"/>
          <p:nvPr/>
        </p:nvSpPr>
        <p:spPr>
          <a:xfrm>
            <a:off x="3352800" y="2237282"/>
            <a:ext cx="21294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2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차 관찰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:  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온라인 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 algn="ctr"/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커뮤니티 조사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 algn="ctr"/>
            <a:r>
              <a:rPr lang="ko-KR" altLang="en-US" dirty="0" err="1">
                <a:latin typeface="210 콤퓨타세탁 L" pitchFamily="18" charset="-127"/>
                <a:ea typeface="210 콤퓨타세탁 L" pitchFamily="18" charset="-127"/>
              </a:rPr>
              <a:t>배곧</a:t>
            </a:r>
            <a:r>
              <a:rPr lang="en-US" altLang="ko-KR" dirty="0"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송도</a:t>
            </a:r>
            <a:r>
              <a:rPr lang="en-US" altLang="ko-KR" dirty="0"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dirty="0" err="1">
                <a:latin typeface="210 콤퓨타세탁 L" pitchFamily="18" charset="-127"/>
                <a:ea typeface="210 콤퓨타세탁 L" pitchFamily="18" charset="-127"/>
              </a:rPr>
              <a:t>청라</a:t>
            </a:r>
            <a:endParaRPr lang="ko-KR" altLang="en-US" sz="20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18" name="그래픽 17" descr="모임">
            <a:extLst>
              <a:ext uri="{FF2B5EF4-FFF2-40B4-BE49-F238E27FC236}">
                <a16:creationId xmlns:a16="http://schemas.microsoft.com/office/drawing/2014/main" id="{0F6B18AC-2B15-4793-BC32-715CFE2AF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701" y="4463630"/>
            <a:ext cx="1169434" cy="13952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FB3210-9679-4693-A8D9-037A0F94F4A0}"/>
              </a:ext>
            </a:extLst>
          </p:cNvPr>
          <p:cNvSpPr txBox="1"/>
          <p:nvPr/>
        </p:nvSpPr>
        <p:spPr>
          <a:xfrm>
            <a:off x="6921018" y="5680670"/>
            <a:ext cx="1441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3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차 관찰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:</a:t>
            </a:r>
          </a:p>
          <a:p>
            <a:pPr algn="ctr"/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현장 인터뷰</a:t>
            </a:r>
            <a:endParaRPr lang="en-US" altLang="ko-KR" sz="2000" dirty="0">
              <a:latin typeface="210 콤퓨타세탁 L" pitchFamily="18" charset="-127"/>
              <a:ea typeface="210 콤퓨타세탁 L" pitchFamily="18" charset="-127"/>
            </a:endParaRPr>
          </a:p>
          <a:p>
            <a:pPr algn="ctr"/>
            <a:r>
              <a:rPr lang="ko-KR" altLang="en-US" dirty="0">
                <a:latin typeface="210 콤퓨타세탁 L" pitchFamily="18" charset="-127"/>
                <a:ea typeface="210 콤퓨타세탁 L" pitchFamily="18" charset="-127"/>
              </a:rPr>
              <a:t>송도 신도시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C2F362-D615-4C79-AB34-D668DD52D6D0}"/>
              </a:ext>
            </a:extLst>
          </p:cNvPr>
          <p:cNvSpPr txBox="1"/>
          <p:nvPr/>
        </p:nvSpPr>
        <p:spPr>
          <a:xfrm>
            <a:off x="8204201" y="2057120"/>
            <a:ext cx="1687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4</a:t>
            </a:r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차 관찰 </a:t>
            </a:r>
            <a:r>
              <a:rPr lang="en-US" altLang="ko-KR" sz="2000" dirty="0">
                <a:latin typeface="210 콤퓨타세탁 L" pitchFamily="18" charset="-127"/>
                <a:ea typeface="210 콤퓨타세탁 L" pitchFamily="18" charset="-127"/>
              </a:rPr>
              <a:t>:</a:t>
            </a:r>
          </a:p>
          <a:p>
            <a:pPr algn="ctr"/>
            <a:r>
              <a:rPr lang="ko-KR" altLang="en-US" sz="2000" dirty="0">
                <a:latin typeface="210 콤퓨타세탁 L" pitchFamily="18" charset="-127"/>
                <a:ea typeface="210 콤퓨타세탁 L" pitchFamily="18" charset="-127"/>
              </a:rPr>
              <a:t>온라인 인터뷰</a:t>
            </a:r>
          </a:p>
        </p:txBody>
      </p:sp>
      <p:pic>
        <p:nvPicPr>
          <p:cNvPr id="23" name="그래픽 22" descr="채팅">
            <a:extLst>
              <a:ext uri="{FF2B5EF4-FFF2-40B4-BE49-F238E27FC236}">
                <a16:creationId xmlns:a16="http://schemas.microsoft.com/office/drawing/2014/main" id="{2CA1ED98-E006-41CE-8651-A650AD72E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9677" y="862270"/>
            <a:ext cx="1108622" cy="13227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C527B17-C35F-49A7-8256-8DC4B4BA63C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FFD123-FEF5-4730-9D7D-9B89FC606C1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93" y="841570"/>
            <a:ext cx="942938" cy="20463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448BEA1-C6C7-4DB1-B09B-48F169D4CF4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30" y="838336"/>
            <a:ext cx="926683" cy="19058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AB0AA64-E411-4FF9-906F-B66D9311A6A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2" y="1143001"/>
            <a:ext cx="2275708" cy="155917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890462-D136-4CC4-B19F-34487664F4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29" y="4536629"/>
            <a:ext cx="2210202" cy="210547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C9A00A2-E7D6-4BB2-A76C-55D808AF902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59" y="4584701"/>
            <a:ext cx="2477141" cy="1914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61D16-AFB9-4C64-B0A9-5DC6BA962980}"/>
              </a:ext>
            </a:extLst>
          </p:cNvPr>
          <p:cNvSpPr txBox="1"/>
          <p:nvPr/>
        </p:nvSpPr>
        <p:spPr>
          <a:xfrm>
            <a:off x="3916367" y="3606800"/>
            <a:ext cx="409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B6628"/>
                </a:solidFill>
                <a:latin typeface="210 콤퓨타세탁 B" pitchFamily="18" charset="-127"/>
                <a:ea typeface="210 콤퓨타세탁 B" pitchFamily="18" charset="-127"/>
              </a:rPr>
              <a:t>“</a:t>
            </a:r>
            <a:r>
              <a:rPr lang="ko-KR" altLang="en-US" sz="2800" dirty="0" err="1">
                <a:solidFill>
                  <a:srgbClr val="EB6628"/>
                </a:solidFill>
                <a:latin typeface="210 콤퓨타세탁 B" pitchFamily="18" charset="-127"/>
                <a:ea typeface="210 콤퓨타세탁 B" pitchFamily="18" charset="-127"/>
              </a:rPr>
              <a:t>에스노그라피</a:t>
            </a:r>
            <a:r>
              <a:rPr lang="en-US" altLang="ko-KR" sz="2800" dirty="0">
                <a:solidFill>
                  <a:srgbClr val="EB6628"/>
                </a:solidFill>
                <a:latin typeface="210 콤퓨타세탁 B" pitchFamily="18" charset="-127"/>
                <a:ea typeface="210 콤퓨타세탁 B" pitchFamily="18" charset="-127"/>
              </a:rPr>
              <a:t>”</a:t>
            </a:r>
            <a:endParaRPr lang="ko-KR" altLang="en-US" sz="2800" dirty="0">
              <a:solidFill>
                <a:srgbClr val="EB6628"/>
              </a:solidFill>
              <a:latin typeface="210 콤퓨타세탁 B" pitchFamily="18" charset="-127"/>
              <a:ea typeface="210 콤퓨타세탁 B" pitchFamily="18" charset="-127"/>
            </a:endParaRPr>
          </a:p>
        </p:txBody>
      </p:sp>
      <p:pic>
        <p:nvPicPr>
          <p:cNvPr id="20" name="그래픽 19" descr="확인 표시">
            <a:extLst>
              <a:ext uri="{FF2B5EF4-FFF2-40B4-BE49-F238E27FC236}">
                <a16:creationId xmlns:a16="http://schemas.microsoft.com/office/drawing/2014/main" id="{05EDA86C-F63A-4BC3-90C4-A50B4692CC4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29902" y="604520"/>
            <a:ext cx="1154801" cy="8005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E9B35E-D5C1-4A58-9E9C-45111117B6C2}"/>
              </a:ext>
            </a:extLst>
          </p:cNvPr>
          <p:cNvSpPr txBox="1"/>
          <p:nvPr/>
        </p:nvSpPr>
        <p:spPr>
          <a:xfrm>
            <a:off x="4023441" y="506060"/>
            <a:ext cx="137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문제 발견</a:t>
            </a:r>
          </a:p>
        </p:txBody>
      </p:sp>
    </p:spTree>
    <p:extLst>
      <p:ext uri="{BB962C8B-B14F-4D97-AF65-F5344CB8AC3E}">
        <p14:creationId xmlns:p14="http://schemas.microsoft.com/office/powerpoint/2010/main" val="276471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2CC846-2FBE-4E6B-8ACF-5C4115586565}"/>
              </a:ext>
            </a:extLst>
          </p:cNvPr>
          <p:cNvSpPr/>
          <p:nvPr/>
        </p:nvSpPr>
        <p:spPr>
          <a:xfrm>
            <a:off x="2719824" y="965200"/>
            <a:ext cx="5174603" cy="401183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1)</a:t>
            </a:r>
            <a:r>
              <a:rPr lang="ko-KR" altLang="en-US" sz="1400" b="1" dirty="0">
                <a:solidFill>
                  <a:schemeClr val="tx1"/>
                </a:solidFill>
              </a:rPr>
              <a:t>불필요한 게시판 많음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4A8266-7361-4C6E-8DEC-8A0CF931FF68}"/>
              </a:ext>
            </a:extLst>
          </p:cNvPr>
          <p:cNvSpPr/>
          <p:nvPr/>
        </p:nvSpPr>
        <p:spPr>
          <a:xfrm>
            <a:off x="2732526" y="1468323"/>
            <a:ext cx="5174602" cy="401183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2)</a:t>
            </a:r>
            <a:r>
              <a:rPr lang="ko-KR" altLang="en-US" sz="1400" b="1" dirty="0">
                <a:solidFill>
                  <a:schemeClr val="tx1"/>
                </a:solidFill>
              </a:rPr>
              <a:t> 정보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회계정보 등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 업데이트가 적음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AD4678-37CF-4B34-867F-87F3652704D0}"/>
              </a:ext>
            </a:extLst>
          </p:cNvPr>
          <p:cNvSpPr/>
          <p:nvPr/>
        </p:nvSpPr>
        <p:spPr>
          <a:xfrm>
            <a:off x="2732526" y="1996846"/>
            <a:ext cx="5174601" cy="401183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3) </a:t>
            </a:r>
            <a:r>
              <a:rPr lang="ko-KR" altLang="en-US" sz="1400" b="1" dirty="0">
                <a:solidFill>
                  <a:schemeClr val="tx1"/>
                </a:solidFill>
              </a:rPr>
              <a:t>확인인원 및 활동인원이 매우 적음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CDD739-8C0D-4C16-9888-02BEF7263C05}"/>
              </a:ext>
            </a:extLst>
          </p:cNvPr>
          <p:cNvSpPr/>
          <p:nvPr/>
        </p:nvSpPr>
        <p:spPr>
          <a:xfrm>
            <a:off x="2732526" y="2683424"/>
            <a:ext cx="5174601" cy="401183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4) </a:t>
            </a:r>
            <a:r>
              <a:rPr lang="ko-KR" altLang="en-US" sz="1400" b="1" dirty="0">
                <a:solidFill>
                  <a:schemeClr val="tx1"/>
                </a:solidFill>
              </a:rPr>
              <a:t>광고성 글 때문에 전반적으로 신뢰가 떨어짐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0D895C-9CB9-4A79-9927-53286BFB5A5A}"/>
              </a:ext>
            </a:extLst>
          </p:cNvPr>
          <p:cNvSpPr/>
          <p:nvPr/>
        </p:nvSpPr>
        <p:spPr>
          <a:xfrm>
            <a:off x="2732528" y="3262747"/>
            <a:ext cx="5174600" cy="521853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5) </a:t>
            </a:r>
            <a:r>
              <a:rPr lang="ko-KR" altLang="en-US" sz="1400" b="1" dirty="0">
                <a:solidFill>
                  <a:schemeClr val="tx1"/>
                </a:solidFill>
              </a:rPr>
              <a:t>아파트에 대한 딱딱한 정보가 있는 커뮤니티보단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도시내 맘카페를 더 많이 활용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9E26DE-0BBB-4E18-A8D2-3CB81FE7440A}"/>
              </a:ext>
            </a:extLst>
          </p:cNvPr>
          <p:cNvSpPr/>
          <p:nvPr/>
        </p:nvSpPr>
        <p:spPr>
          <a:xfrm>
            <a:off x="2732526" y="3949700"/>
            <a:ext cx="5174601" cy="571500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6) </a:t>
            </a:r>
            <a:r>
              <a:rPr lang="ko-KR" altLang="en-US" sz="1400" b="1" dirty="0">
                <a:solidFill>
                  <a:schemeClr val="tx1"/>
                </a:solidFill>
              </a:rPr>
              <a:t>서로가 본인에게 이익이 되는 행동만 함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제공은 거의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안하고 읽기만 함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중고시장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나눔 등 이익 있는 것만 참여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7DEC85-7988-4B44-B90B-1BDE3BFA7BDA}"/>
              </a:ext>
            </a:extLst>
          </p:cNvPr>
          <p:cNvSpPr/>
          <p:nvPr/>
        </p:nvSpPr>
        <p:spPr>
          <a:xfrm>
            <a:off x="1233337" y="965200"/>
            <a:ext cx="1371600" cy="1460500"/>
          </a:xfrm>
          <a:prstGeom prst="rect">
            <a:avLst/>
          </a:prstGeom>
          <a:solidFill>
            <a:srgbClr val="F29C76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기존 온라인 커뮤니티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조사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0FDC71-C9DD-435D-B0C8-20A4FAB4A6B9}"/>
              </a:ext>
            </a:extLst>
          </p:cNvPr>
          <p:cNvSpPr/>
          <p:nvPr/>
        </p:nvSpPr>
        <p:spPr>
          <a:xfrm>
            <a:off x="1220637" y="2654300"/>
            <a:ext cx="1371600" cy="1866900"/>
          </a:xfrm>
          <a:prstGeom prst="rect">
            <a:avLst/>
          </a:prstGeom>
          <a:solidFill>
            <a:srgbClr val="F29C76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두번째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신도시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인터뷰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07AAF-7025-4907-AF1A-4E9203AE5105}"/>
              </a:ext>
            </a:extLst>
          </p:cNvPr>
          <p:cNvSpPr txBox="1"/>
          <p:nvPr/>
        </p:nvSpPr>
        <p:spPr>
          <a:xfrm>
            <a:off x="8853388" y="2428971"/>
            <a:ext cx="3289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정보제공자에게 혜택 부여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97FA2-EAB9-4131-AB51-ABFD07F00EB4}"/>
              </a:ext>
            </a:extLst>
          </p:cNvPr>
          <p:cNvSpPr txBox="1"/>
          <p:nvPr/>
        </p:nvSpPr>
        <p:spPr>
          <a:xfrm>
            <a:off x="8853388" y="3120077"/>
            <a:ext cx="3426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가입시 </a:t>
            </a:r>
            <a:r>
              <a:rPr lang="ko-KR" altLang="en-US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주민인증과정을 까다롭게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하여 광고업자 차단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60032A-E2E4-47CB-A703-E2337333C1ED}"/>
              </a:ext>
            </a:extLst>
          </p:cNvPr>
          <p:cNvSpPr/>
          <p:nvPr/>
        </p:nvSpPr>
        <p:spPr>
          <a:xfrm>
            <a:off x="1233337" y="4753238"/>
            <a:ext cx="1371600" cy="2028561"/>
          </a:xfrm>
          <a:prstGeom prst="rect">
            <a:avLst/>
          </a:prstGeom>
          <a:solidFill>
            <a:srgbClr val="F29C76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온라인 카페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이용자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인터뷰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685A1F-25E6-4C99-AB75-F9BDFC7C3126}"/>
              </a:ext>
            </a:extLst>
          </p:cNvPr>
          <p:cNvSpPr/>
          <p:nvPr/>
        </p:nvSpPr>
        <p:spPr>
          <a:xfrm>
            <a:off x="2732524" y="4818524"/>
            <a:ext cx="5174604" cy="401183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7)</a:t>
            </a:r>
            <a:r>
              <a:rPr lang="ko-KR" altLang="en-US" sz="1400" b="1" dirty="0">
                <a:solidFill>
                  <a:schemeClr val="tx1"/>
                </a:solidFill>
              </a:rPr>
              <a:t>입주민 홈페이지 보다는 </a:t>
            </a:r>
            <a:r>
              <a:rPr lang="ko-KR" altLang="en-US" sz="1400" b="1" dirty="0" err="1">
                <a:solidFill>
                  <a:schemeClr val="tx1"/>
                </a:solidFill>
              </a:rPr>
              <a:t>맘카페</a:t>
            </a:r>
            <a:r>
              <a:rPr lang="ko-KR" altLang="en-US" sz="1400" b="1" dirty="0">
                <a:solidFill>
                  <a:schemeClr val="tx1"/>
                </a:solidFill>
              </a:rPr>
              <a:t> 이용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공감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필요한 정보 多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DAA98F-6937-406A-B2CD-FF3B57B2E6A8}"/>
              </a:ext>
            </a:extLst>
          </p:cNvPr>
          <p:cNvSpPr/>
          <p:nvPr/>
        </p:nvSpPr>
        <p:spPr>
          <a:xfrm>
            <a:off x="2732524" y="5312133"/>
            <a:ext cx="5174604" cy="401183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8)(</a:t>
            </a:r>
            <a:r>
              <a:rPr lang="ko-KR" altLang="en-US" sz="1400" b="1" dirty="0">
                <a:solidFill>
                  <a:schemeClr val="tx1"/>
                </a:solidFill>
              </a:rPr>
              <a:t>중고시장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</a:rPr>
              <a:t>판매자가 임의로 거래대상자 선정 불공평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D01179-A608-4064-BC0C-940B3E045FE4}"/>
              </a:ext>
            </a:extLst>
          </p:cNvPr>
          <p:cNvSpPr/>
          <p:nvPr/>
        </p:nvSpPr>
        <p:spPr>
          <a:xfrm>
            <a:off x="2732522" y="5825823"/>
            <a:ext cx="5174606" cy="401183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9) </a:t>
            </a:r>
            <a:r>
              <a:rPr lang="ko-KR" altLang="en-US" sz="1400" b="1" dirty="0">
                <a:solidFill>
                  <a:schemeClr val="tx1"/>
                </a:solidFill>
              </a:rPr>
              <a:t>과격한 표현 사용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3E75FA-FF98-4ECB-92EC-A95BCD535008}"/>
              </a:ext>
            </a:extLst>
          </p:cNvPr>
          <p:cNvSpPr/>
          <p:nvPr/>
        </p:nvSpPr>
        <p:spPr>
          <a:xfrm>
            <a:off x="2732522" y="6355217"/>
            <a:ext cx="5174606" cy="401183"/>
          </a:xfrm>
          <a:prstGeom prst="rect">
            <a:avLst/>
          </a:prstGeom>
          <a:solidFill>
            <a:schemeClr val="bg1"/>
          </a:solidFill>
          <a:ln w="38100">
            <a:solidFill>
              <a:srgbClr val="EB6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10) </a:t>
            </a:r>
            <a:r>
              <a:rPr lang="ko-KR" altLang="en-US" sz="1400" b="1" dirty="0">
                <a:solidFill>
                  <a:schemeClr val="tx1"/>
                </a:solidFill>
              </a:rPr>
              <a:t>광고업자의 광고성 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60B815-5FA7-4504-82D9-6D21A0059ACC}"/>
              </a:ext>
            </a:extLst>
          </p:cNvPr>
          <p:cNvSpPr txBox="1"/>
          <p:nvPr/>
        </p:nvSpPr>
        <p:spPr>
          <a:xfrm>
            <a:off x="8833509" y="1706180"/>
            <a:ext cx="3622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빈도가 높은 게시판만 제작</a:t>
            </a:r>
            <a:endParaRPr lang="en-US" altLang="ko-KR" sz="16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▶관리 집중적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3C083-949F-4053-8FE9-46741B286B3C}"/>
              </a:ext>
            </a:extLst>
          </p:cNvPr>
          <p:cNvSpPr txBox="1"/>
          <p:nvPr/>
        </p:nvSpPr>
        <p:spPr>
          <a:xfrm>
            <a:off x="8895338" y="3995635"/>
            <a:ext cx="3522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친근함 제공</a:t>
            </a:r>
            <a:r>
              <a:rPr lang="en-US" altLang="ko-KR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→활동 분위기 조성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35F23D-A245-49FD-8335-4652288F235A}"/>
              </a:ext>
            </a:extLst>
          </p:cNvPr>
          <p:cNvSpPr txBox="1"/>
          <p:nvPr/>
        </p:nvSpPr>
        <p:spPr>
          <a:xfrm>
            <a:off x="8742681" y="4616077"/>
            <a:ext cx="3453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타겟</a:t>
            </a:r>
            <a:r>
              <a:rPr lang="en-US" altLang="ko-KR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(30-40</a:t>
            </a:r>
            <a:r>
              <a:rPr lang="ko-KR" altLang="en-US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</a:t>
            </a:r>
            <a:r>
              <a:rPr lang="en-US" altLang="ko-KR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어머님</a:t>
            </a:r>
            <a:r>
              <a:rPr lang="en-US" altLang="ko-KR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맞춤형 구성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색깔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컨셉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주된 정보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59A2BF5-292B-42AF-8BF0-2D8B2727021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94427" y="1165792"/>
            <a:ext cx="988211" cy="5031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80941C-963E-4EB6-B2DC-399383FDDA6C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907127" y="2884016"/>
            <a:ext cx="946261" cy="5284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C9DC354-A5A5-466F-A237-B64915B04A26}"/>
              </a:ext>
            </a:extLst>
          </p:cNvPr>
          <p:cNvCxnSpPr>
            <a:cxnSpLocks/>
            <a:stCxn id="24" idx="3"/>
            <a:endCxn id="15" idx="1"/>
          </p:cNvCxnSpPr>
          <p:nvPr/>
        </p:nvCxnSpPr>
        <p:spPr>
          <a:xfrm flipV="1">
            <a:off x="7907128" y="3412465"/>
            <a:ext cx="946260" cy="31433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B97425-5159-49C1-841B-9B950699F041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7907127" y="2598248"/>
            <a:ext cx="946261" cy="1637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73A813-812A-4D83-B2F2-C953BA3FFDA7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7907127" y="2197438"/>
            <a:ext cx="946261" cy="4008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3E8F575-9357-41BC-9F09-8994380086E8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7907128" y="1668915"/>
            <a:ext cx="946260" cy="9293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A023C1C-6BCC-4BF4-AE3D-94ACFA10F12D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>
            <a:off x="7907128" y="3523674"/>
            <a:ext cx="988210" cy="641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44CD5F6-D8D5-4599-957D-1331BC3E4D35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 flipV="1">
            <a:off x="7907128" y="4908465"/>
            <a:ext cx="835553" cy="1106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3C6701-AC68-4072-A37A-57213895CAD1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 flipV="1">
            <a:off x="7907128" y="2598248"/>
            <a:ext cx="946260" cy="29144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E0D3A8-D556-4AEE-8DBA-7386F962A9F4}"/>
              </a:ext>
            </a:extLst>
          </p:cNvPr>
          <p:cNvSpPr txBox="1"/>
          <p:nvPr/>
        </p:nvSpPr>
        <p:spPr>
          <a:xfrm>
            <a:off x="8853387" y="5793335"/>
            <a:ext cx="3289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패널티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부여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1E3052E-B66A-4E07-A96D-1C02A3AD28E8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7907128" y="5962612"/>
            <a:ext cx="946259" cy="638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ACC0BD7-F392-4E9E-A627-C5D254BCE15B}"/>
              </a:ext>
            </a:extLst>
          </p:cNvPr>
          <p:cNvCxnSpPr>
            <a:cxnSpLocks/>
            <a:stCxn id="21" idx="3"/>
            <a:endCxn id="41" idx="1"/>
          </p:cNvCxnSpPr>
          <p:nvPr/>
        </p:nvCxnSpPr>
        <p:spPr>
          <a:xfrm>
            <a:off x="7907128" y="5512725"/>
            <a:ext cx="946259" cy="725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CC2A62B-504F-472C-B361-287595C47715}"/>
              </a:ext>
            </a:extLst>
          </p:cNvPr>
          <p:cNvSpPr txBox="1"/>
          <p:nvPr/>
        </p:nvSpPr>
        <p:spPr>
          <a:xfrm>
            <a:off x="8853387" y="5416037"/>
            <a:ext cx="245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찜하기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쿠폰 배포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C735BED-6DA9-4AA2-983A-C442F091C6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1713FF-F39F-4EBD-B254-4A1473044D71}"/>
              </a:ext>
            </a:extLst>
          </p:cNvPr>
          <p:cNvSpPr txBox="1"/>
          <p:nvPr/>
        </p:nvSpPr>
        <p:spPr>
          <a:xfrm>
            <a:off x="9415985" y="944675"/>
            <a:ext cx="18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해결방안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2.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에스노그라피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90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D32BC3-B486-4C92-97A1-DABE915C380A}"/>
              </a:ext>
            </a:extLst>
          </p:cNvPr>
          <p:cNvSpPr/>
          <p:nvPr/>
        </p:nvSpPr>
        <p:spPr>
          <a:xfrm>
            <a:off x="1113820" y="917711"/>
            <a:ext cx="3709603" cy="4883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132A37-339B-4E8C-9119-26B8CB1AB57B}"/>
              </a:ext>
            </a:extLst>
          </p:cNvPr>
          <p:cNvSpPr/>
          <p:nvPr/>
        </p:nvSpPr>
        <p:spPr>
          <a:xfrm>
            <a:off x="5032145" y="929142"/>
            <a:ext cx="6283000" cy="48837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ㅇㅅㅁ\2018-1학기 인천대학교\상품개발론\소아과 최종발표\per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519" y="1088859"/>
            <a:ext cx="2285781" cy="228660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47647" y="3535184"/>
            <a:ext cx="375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이름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김나연 </a:t>
            </a:r>
          </a:p>
          <a:p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나이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 34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세 </a:t>
            </a:r>
          </a:p>
          <a:p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성별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여 </a:t>
            </a:r>
          </a:p>
          <a:p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성격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소심하고 정이 많음 </a:t>
            </a:r>
          </a:p>
          <a:p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직업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주부 </a:t>
            </a:r>
          </a:p>
          <a:p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가족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기혼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자녀 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1(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남아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 4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세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) </a:t>
            </a:r>
          </a:p>
          <a:p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현재 거주지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경기도 성남시 분당구</a:t>
            </a:r>
            <a:r>
              <a:rPr lang="en-US" altLang="ko-KR" sz="1400" dirty="0">
                <a:latin typeface="210 콤퓨타세탁 L" pitchFamily="18" charset="-127"/>
                <a:ea typeface="210 콤퓨타세탁 L" pitchFamily="18" charset="-127"/>
              </a:rPr>
              <a:t>(2</a:t>
            </a:r>
            <a:r>
              <a:rPr lang="ko-KR" altLang="en-US" sz="1400" dirty="0">
                <a:latin typeface="210 콤퓨타세탁 L" pitchFamily="18" charset="-127"/>
                <a:ea typeface="210 콤퓨타세탁 L" pitchFamily="18" charset="-127"/>
              </a:rPr>
              <a:t>달</a:t>
            </a:r>
            <a:r>
              <a:rPr lang="en-US" altLang="ko-KR" sz="1400" dirty="0">
                <a:latin typeface="210 콤퓨타세탁 L" pitchFamily="18" charset="-127"/>
                <a:ea typeface="210 콤퓨타세탁 L" pitchFamily="18" charset="-127"/>
              </a:rPr>
              <a:t>)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</a:t>
            </a:r>
          </a:p>
          <a:p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직전 거주지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울산광역시 북구 신천동</a:t>
            </a:r>
          </a:p>
          <a:p>
            <a:endParaRPr lang="ko-KR" altLang="en-US" sz="16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1901" y="1197018"/>
            <a:ext cx="1395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현재상황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1901" y="2644211"/>
            <a:ext cx="1248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210 콤퓨타세탁 L" pitchFamily="18" charset="-127"/>
                <a:ea typeface="210 콤퓨타세탁 L" pitchFamily="18" charset="-127"/>
              </a:rPr>
              <a:t>희망사항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0867" y="1593562"/>
            <a:ext cx="613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-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첫 타지생활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주변에 아는 사람이 없어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새로운 지역의 문화활동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커뮤니티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외식 등 정보를 얻기 위해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 네이버 블로그</a:t>
            </a:r>
            <a:r>
              <a:rPr lang="en-US" altLang="ko-KR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카페 등을 검색하지만</a:t>
            </a:r>
            <a:r>
              <a:rPr lang="en-US" altLang="ko-KR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,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 광고성 글이 대부분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이라 정확한 정보를 얻기 힘듦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2987" y="3087852"/>
            <a:ext cx="5984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-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주변시설 정보가 없기 때문에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같은 아파트에서 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비슷한 나이대의 엄마들을 만나서 자녀의 놀이친구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도 만들어주고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 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육아 팁</a:t>
            </a:r>
            <a:r>
              <a:rPr lang="en-US" altLang="ko-KR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/  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주변 시설에 대한 정보를 얻고 싶어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함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.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-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현지에서 오랜 기간 살아온 </a:t>
            </a:r>
            <a:r>
              <a:rPr lang="ko-KR" altLang="en-US" sz="1600" dirty="0" err="1">
                <a:solidFill>
                  <a:sysClr val="windowText" lastClr="000000"/>
                </a:solidFill>
                <a:latin typeface="210 콤퓨타세탁 L" pitchFamily="18" charset="-127"/>
                <a:ea typeface="210 콤퓨타세탁 L" pitchFamily="18" charset="-127"/>
              </a:rPr>
              <a:t>토박이들로부터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 주변 정보를 자세하게 듣고 싶어함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- </a:t>
            </a:r>
            <a:r>
              <a:rPr lang="ko-KR" altLang="en-US" sz="1600" dirty="0" err="1">
                <a:latin typeface="210 콤퓨타세탁 L" pitchFamily="18" charset="-127"/>
                <a:ea typeface="210 콤퓨타세탁 L" pitchFamily="18" charset="-127"/>
              </a:rPr>
              <a:t>네이버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 </a:t>
            </a:r>
            <a:r>
              <a:rPr lang="ko-KR" altLang="en-US" sz="1600" dirty="0" err="1">
                <a:latin typeface="210 콤퓨타세탁 L" pitchFamily="18" charset="-127"/>
                <a:ea typeface="210 콤퓨타세탁 L" pitchFamily="18" charset="-127"/>
              </a:rPr>
              <a:t>블로그의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대다수가 </a:t>
            </a:r>
            <a:r>
              <a:rPr lang="ko-KR" altLang="en-US" sz="1600" dirty="0" err="1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광고성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 글이라 신뢰할 수가 없고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부정확한 정보들이 많아서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 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실제 거주중인 사람들의 살아있는 리뷰</a:t>
            </a:r>
            <a:r>
              <a:rPr lang="en-US" altLang="ko-KR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추천</a:t>
            </a:r>
            <a:r>
              <a:rPr lang="en-US" altLang="ko-KR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/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후기를 듣고 싶어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함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A505AB-90A7-4F37-93F1-0A0C9094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5" name="막힌 원호 4">
            <a:extLst>
              <a:ext uri="{FF2B5EF4-FFF2-40B4-BE49-F238E27FC236}">
                <a16:creationId xmlns:a16="http://schemas.microsoft.com/office/drawing/2014/main" id="{7D864D12-9E97-4772-B7FD-FD15F21FDA60}"/>
              </a:ext>
            </a:extLst>
          </p:cNvPr>
          <p:cNvSpPr/>
          <p:nvPr/>
        </p:nvSpPr>
        <p:spPr>
          <a:xfrm>
            <a:off x="4646267" y="1734210"/>
            <a:ext cx="575000" cy="347870"/>
          </a:xfrm>
          <a:prstGeom prst="blockArc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D584B195-2226-4F7C-BB6E-04CF2B7AE626}"/>
              </a:ext>
            </a:extLst>
          </p:cNvPr>
          <p:cNvSpPr/>
          <p:nvPr/>
        </p:nvSpPr>
        <p:spPr>
          <a:xfrm>
            <a:off x="4646267" y="3246876"/>
            <a:ext cx="575000" cy="347870"/>
          </a:xfrm>
          <a:prstGeom prst="blockArc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8F0B5591-086E-4C38-9870-AB153E686016}"/>
              </a:ext>
            </a:extLst>
          </p:cNvPr>
          <p:cNvSpPr/>
          <p:nvPr/>
        </p:nvSpPr>
        <p:spPr>
          <a:xfrm>
            <a:off x="4646267" y="4748007"/>
            <a:ext cx="575000" cy="347870"/>
          </a:xfrm>
          <a:prstGeom prst="blockArc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40513-CB8D-44AE-A03F-873040A5659E}"/>
              </a:ext>
            </a:extLst>
          </p:cNvPr>
          <p:cNvSpPr txBox="1"/>
          <p:nvPr/>
        </p:nvSpPr>
        <p:spPr>
          <a:xfrm>
            <a:off x="918814" y="5972569"/>
            <a:ext cx="10396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“</a:t>
            </a:r>
            <a:r>
              <a:rPr lang="ko-KR" altLang="en-US" sz="24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엄격한 주민인증과정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을 통해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,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실제 주민만으로 앱을 운영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하는 것이</a:t>
            </a:r>
            <a:endParaRPr lang="en-US" altLang="ko-KR" sz="2400" dirty="0">
              <a:latin typeface="210 콤퓨타세탁 L" pitchFamily="18" charset="-127"/>
              <a:ea typeface="210 콤퓨타세탁 L" pitchFamily="18" charset="-127"/>
            </a:endParaRPr>
          </a:p>
          <a:p>
            <a:pPr algn="ctr"/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 근본적인 해결방안이 될 것임</a:t>
            </a:r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”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31496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3.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페르소나 분석</a:t>
            </a:r>
          </a:p>
        </p:txBody>
      </p:sp>
    </p:spTree>
    <p:extLst>
      <p:ext uri="{BB962C8B-B14F-4D97-AF65-F5344CB8AC3E}">
        <p14:creationId xmlns:p14="http://schemas.microsoft.com/office/powerpoint/2010/main" val="425159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13089A-BF7A-4296-A0C3-3C96A6642CCF}"/>
              </a:ext>
            </a:extLst>
          </p:cNvPr>
          <p:cNvSpPr txBox="1"/>
          <p:nvPr/>
        </p:nvSpPr>
        <p:spPr>
          <a:xfrm>
            <a:off x="8866830" y="2615660"/>
            <a:ext cx="142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210 콤퓨타세탁 B" pitchFamily="18" charset="-127"/>
                <a:ea typeface="210 콤퓨타세탁 B" pitchFamily="18" charset="-127"/>
              </a:rPr>
              <a:t>Nextdoor</a:t>
            </a:r>
            <a:endParaRPr lang="ko-KR" altLang="en-US" b="1" dirty="0">
              <a:latin typeface="210 콤퓨타세탁 B" pitchFamily="18" charset="-127"/>
              <a:ea typeface="210 콤퓨타세탁 B" pitchFamily="18" charset="-127"/>
            </a:endParaRPr>
          </a:p>
        </p:txBody>
      </p:sp>
      <p:pic>
        <p:nvPicPr>
          <p:cNvPr id="5" name="그림 4" descr="화면 캡처">
            <a:extLst>
              <a:ext uri="{FF2B5EF4-FFF2-40B4-BE49-F238E27FC236}">
                <a16:creationId xmlns:a16="http://schemas.microsoft.com/office/drawing/2014/main" id="{C7B6D758-635F-4D40-AC88-C79D2410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560" y1="31317" x2="66312" y2="68327"/>
                        <a14:foregroundMark x1="31915" y1="75801" x2="48227" y2="45196"/>
                        <a14:foregroundMark x1="48227" y1="45196" x2="36170" y2="71530"/>
                        <a14:foregroundMark x1="36170" y1="71530" x2="73759" y2="74377"/>
                        <a14:foregroundMark x1="73759" y1="74377" x2="84752" y2="48754"/>
                        <a14:foregroundMark x1="84752" y1="48754" x2="61702" y2="35231"/>
                        <a14:foregroundMark x1="44681" y1="33096" x2="11348" y2="51957"/>
                        <a14:foregroundMark x1="11348" y1="51957" x2="53901" y2="33452"/>
                        <a14:foregroundMark x1="53901" y1="33452" x2="13830" y2="61566"/>
                        <a14:foregroundMark x1="13830" y1="61566" x2="42199" y2="41993"/>
                        <a14:foregroundMark x1="42199" y1="41993" x2="73050" y2="33808"/>
                        <a14:foregroundMark x1="73050" y1="33808" x2="62057" y2="61210"/>
                        <a14:foregroundMark x1="62057" y1="61210" x2="62411" y2="58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495" y="997452"/>
            <a:ext cx="1642931" cy="1784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2FC79-0375-402A-A2FF-80F824A8B6E0}"/>
              </a:ext>
            </a:extLst>
          </p:cNvPr>
          <p:cNvSpPr txBox="1"/>
          <p:nvPr/>
        </p:nvSpPr>
        <p:spPr>
          <a:xfrm>
            <a:off x="8093124" y="3225684"/>
            <a:ext cx="3730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벤치마킹 요소 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1.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엄격한 주민 인증 과정 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 </a:t>
            </a:r>
            <a:r>
              <a:rPr lang="ko-KR" altLang="en-US" sz="1600" dirty="0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우편번호 인증</a:t>
            </a:r>
            <a:r>
              <a:rPr lang="en-US" altLang="ko-KR" sz="1600" dirty="0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GPS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인증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  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가족인증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동사무소 인증 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2. </a:t>
            </a:r>
            <a:r>
              <a:rPr lang="ko-KR" altLang="en-US" sz="1600" dirty="0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지역주민들이 직접 올린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동네정보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리뷰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평가로 도움이 되는 </a:t>
            </a:r>
            <a:r>
              <a:rPr lang="ko-KR" altLang="en-US" sz="1600" dirty="0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정보로 구성 </a:t>
            </a:r>
            <a:endParaRPr lang="en-US" altLang="ko-KR" sz="1600" dirty="0">
              <a:solidFill>
                <a:schemeClr val="accent6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8" name="그림 7" descr="화면 캡처">
            <a:extLst>
              <a:ext uri="{FF2B5EF4-FFF2-40B4-BE49-F238E27FC236}">
                <a16:creationId xmlns:a16="http://schemas.microsoft.com/office/drawing/2014/main" id="{8E3C73BA-579B-4BE5-A325-811684DC5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072" y="1020312"/>
            <a:ext cx="1720938" cy="1727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6980F-6EC1-4B9E-A980-2810CD2859C4}"/>
              </a:ext>
            </a:extLst>
          </p:cNvPr>
          <p:cNvSpPr txBox="1"/>
          <p:nvPr/>
        </p:nvSpPr>
        <p:spPr>
          <a:xfrm>
            <a:off x="5067755" y="2567867"/>
            <a:ext cx="191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210 콤퓨타세탁 B" pitchFamily="18" charset="-127"/>
                <a:ea typeface="210 콤퓨타세탁 B" pitchFamily="18" charset="-127"/>
              </a:rPr>
              <a:t>카카오스토리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FB1D3-1F15-46CC-B5A0-EDB835D8A6B0}"/>
              </a:ext>
            </a:extLst>
          </p:cNvPr>
          <p:cNvSpPr txBox="1"/>
          <p:nvPr/>
        </p:nvSpPr>
        <p:spPr>
          <a:xfrm>
            <a:off x="4611245" y="3167285"/>
            <a:ext cx="33367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벤치마킹 요소 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1. </a:t>
            </a:r>
            <a:r>
              <a:rPr lang="ko-KR" altLang="en-US" sz="1600" dirty="0" err="1">
                <a:latin typeface="210 콤퓨타세탁 L" pitchFamily="18" charset="-127"/>
                <a:ea typeface="210 콤퓨타세탁 L" pitchFamily="18" charset="-127"/>
              </a:rPr>
              <a:t>이탈률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줄이기 위해 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‘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오늘의 운세‘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,’</a:t>
            </a:r>
            <a:r>
              <a:rPr lang="ko-KR" altLang="en-US" sz="1600" dirty="0" err="1">
                <a:latin typeface="210 콤퓨타세탁 L" pitchFamily="18" charset="-127"/>
                <a:ea typeface="210 콤퓨타세탁 L" pitchFamily="18" charset="-127"/>
              </a:rPr>
              <a:t>포춘쿠키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＇등    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    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재미요소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2.  </a:t>
            </a:r>
            <a:r>
              <a:rPr lang="ko-KR" altLang="en-US" sz="1600" dirty="0" err="1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피드</a:t>
            </a:r>
            <a:r>
              <a:rPr lang="ko-KR" altLang="en-US" sz="1600" dirty="0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 스크롤 형식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    →지루하지않게  정보 소비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    →앱에 오래 머무르도록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7BE9A-5DA8-48F1-81D6-E1592312287B}"/>
              </a:ext>
            </a:extLst>
          </p:cNvPr>
          <p:cNvSpPr txBox="1"/>
          <p:nvPr/>
        </p:nvSpPr>
        <p:spPr>
          <a:xfrm>
            <a:off x="952483" y="3110131"/>
            <a:ext cx="32287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벤치마킹 요소 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30~40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대 여성 유저들 多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 </a:t>
            </a:r>
          </a:p>
          <a:p>
            <a:pPr lvl="1"/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1) 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포근하고 친근한 캐릭터와 일러스트레이션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활용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 lvl="1"/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2) </a:t>
            </a:r>
            <a:r>
              <a:rPr lang="ko-KR" altLang="en-US" sz="1600" dirty="0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중고거래 마켓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콘텐츠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 </a:t>
            </a:r>
          </a:p>
          <a:p>
            <a:pPr lvl="1"/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반응 좋음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 lvl="1"/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err="1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콜드스타트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sz="1600" dirty="0" err="1">
                <a:latin typeface="210 콤퓨타세탁 L" pitchFamily="18" charset="-127"/>
                <a:ea typeface="210 콤퓨타세탁 L" pitchFamily="18" charset="-127"/>
              </a:rPr>
              <a:t>고스트타운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현상 대비하여 </a:t>
            </a:r>
            <a:r>
              <a:rPr lang="ko-KR" altLang="en-US" sz="1600" dirty="0" err="1">
                <a:solidFill>
                  <a:srgbClr val="C00000"/>
                </a:solidFill>
                <a:latin typeface="210 콤퓨타세탁 L" pitchFamily="18" charset="-127"/>
                <a:ea typeface="210 콤퓨타세탁 L" pitchFamily="18" charset="-127"/>
              </a:rPr>
              <a:t>웰컴카드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, </a:t>
            </a:r>
            <a:r>
              <a:rPr lang="ko-KR" altLang="en-US" sz="1600" dirty="0" err="1">
                <a:latin typeface="210 콤퓨타세탁 L" pitchFamily="18" charset="-127"/>
                <a:ea typeface="210 콤퓨타세탁 L" pitchFamily="18" charset="-127"/>
              </a:rPr>
              <a:t>스타터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 콘텐츠 제공</a:t>
            </a: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600" dirty="0">
              <a:latin typeface="210 콤퓨타세탁 L" pitchFamily="18" charset="-127"/>
              <a:ea typeface="210 콤퓨타세탁 L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기존 게시판 형식 탈피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→ </a:t>
            </a:r>
            <a:r>
              <a:rPr lang="en-US" altLang="ko-KR" sz="1600" dirty="0">
                <a:latin typeface="210 콤퓨타세탁 L" pitchFamily="18" charset="-127"/>
                <a:ea typeface="210 콤퓨타세탁 L" pitchFamily="18" charset="-127"/>
              </a:rPr>
              <a:t>  </a:t>
            </a:r>
            <a:r>
              <a:rPr lang="ko-KR" altLang="en-US" sz="1600" dirty="0">
                <a:latin typeface="210 콤퓨타세탁 L" pitchFamily="18" charset="-127"/>
                <a:ea typeface="210 콤퓨타세탁 L" pitchFamily="18" charset="-127"/>
              </a:rPr>
              <a:t>다양한 </a:t>
            </a:r>
            <a:r>
              <a:rPr lang="ko-KR" altLang="en-US" sz="1600" dirty="0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정보 빠르게 소비할 수 있는 </a:t>
            </a:r>
            <a:r>
              <a:rPr lang="ko-KR" altLang="en-US" sz="1600" dirty="0" err="1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뉴스피드</a:t>
            </a:r>
            <a:r>
              <a:rPr lang="ko-KR" altLang="en-US" sz="1600" dirty="0">
                <a:solidFill>
                  <a:schemeClr val="accent6"/>
                </a:solidFill>
                <a:latin typeface="210 콤퓨타세탁 L" pitchFamily="18" charset="-127"/>
                <a:ea typeface="210 콤퓨타세탁 L" pitchFamily="18" charset="-127"/>
              </a:rPr>
              <a:t> 형식</a:t>
            </a:r>
            <a:endParaRPr lang="en-US" altLang="ko-KR" sz="1600" dirty="0">
              <a:solidFill>
                <a:schemeClr val="accent6"/>
              </a:solidFill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D7C9C2-E923-44EE-A477-5FC22B937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9" y="1180795"/>
            <a:ext cx="1387088" cy="1387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66C35B-4708-4121-8EAF-8356D1442F79}"/>
              </a:ext>
            </a:extLst>
          </p:cNvPr>
          <p:cNvSpPr txBox="1"/>
          <p:nvPr/>
        </p:nvSpPr>
        <p:spPr>
          <a:xfrm>
            <a:off x="1783806" y="2567867"/>
            <a:ext cx="143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210 콤퓨타세탁 B" pitchFamily="18" charset="-127"/>
                <a:ea typeface="210 콤퓨타세탁 B" pitchFamily="18" charset="-127"/>
              </a:rPr>
              <a:t>네이버 밴드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87102A-5D09-42FE-A221-D38E37C0ABA3}"/>
              </a:ext>
            </a:extLst>
          </p:cNvPr>
          <p:cNvCxnSpPr>
            <a:cxnSpLocks/>
          </p:cNvCxnSpPr>
          <p:nvPr/>
        </p:nvCxnSpPr>
        <p:spPr>
          <a:xfrm>
            <a:off x="4348253" y="1326382"/>
            <a:ext cx="0" cy="5189480"/>
          </a:xfrm>
          <a:prstGeom prst="line">
            <a:avLst/>
          </a:prstGeom>
          <a:ln w="57150">
            <a:solidFill>
              <a:srgbClr val="EB6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D411E64-9572-4E03-85F7-E5438E6C64C0}"/>
              </a:ext>
            </a:extLst>
          </p:cNvPr>
          <p:cNvCxnSpPr>
            <a:cxnSpLocks/>
          </p:cNvCxnSpPr>
          <p:nvPr/>
        </p:nvCxnSpPr>
        <p:spPr>
          <a:xfrm>
            <a:off x="7948001" y="1257298"/>
            <a:ext cx="0" cy="5252563"/>
          </a:xfrm>
          <a:prstGeom prst="line">
            <a:avLst/>
          </a:prstGeom>
          <a:ln w="57150">
            <a:solidFill>
              <a:srgbClr val="EB6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1082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4.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92864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ㅇㅅㅁ\2018-1학기 인천대학교\상품개발론\소아과 최종발표\twitter01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70505" y="785913"/>
            <a:ext cx="938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2225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5. </a:t>
            </a:r>
            <a:r>
              <a:rPr lang="ko-KR" altLang="en-US" sz="2400" dirty="0" err="1">
                <a:latin typeface="210 콤퓨타세탁 L" pitchFamily="18" charset="-127"/>
                <a:ea typeface="210 콤퓨타세탁 L" pitchFamily="18" charset="-127"/>
              </a:rPr>
              <a:t>컨셉보드</a:t>
            </a:r>
            <a:endParaRPr lang="ko-KR" altLang="en-US" sz="2400" dirty="0">
              <a:latin typeface="210 콤퓨타세탁 L" pitchFamily="18" charset="-127"/>
              <a:ea typeface="210 콤퓨타세탁 L" pitchFamily="18" charset="-127"/>
            </a:endParaRPr>
          </a:p>
        </p:txBody>
      </p:sp>
      <p:pic>
        <p:nvPicPr>
          <p:cNvPr id="1029" name="Picture 5" descr="D:\ㅇㅅㅁ\2018-1학기 인천대학교\상품개발론\소아과 최종발표\열심히 만든 컨셉보드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5440" y="838200"/>
            <a:ext cx="9094459" cy="601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588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D:\ㅇㅅㅁ\2018-1학기 인천대학교\상품개발론\소아과 최종발표\wire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7746646" y="260585"/>
            <a:ext cx="3075281" cy="2306461"/>
          </a:xfrm>
          <a:prstGeom prst="rect">
            <a:avLst/>
          </a:prstGeom>
          <a:noFill/>
        </p:spPr>
      </p:pic>
      <p:pic>
        <p:nvPicPr>
          <p:cNvPr id="3076" name="Picture 4" descr="D:\ㅇㅅㅁ\2018-1학기 인천대학교\상품개발론\소아과 최종발표\wire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9377304" y="1379838"/>
            <a:ext cx="3075281" cy="2306461"/>
          </a:xfrm>
          <a:prstGeom prst="rect">
            <a:avLst/>
          </a:prstGeom>
          <a:noFill/>
        </p:spPr>
      </p:pic>
      <p:pic>
        <p:nvPicPr>
          <p:cNvPr id="3077" name="Picture 5" descr="D:\ㅇㅅㅁ\2018-1학기 인천대학교\상품개발론\소아과 최종발표\wire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4189" y="3283219"/>
            <a:ext cx="2681086" cy="3574781"/>
          </a:xfrm>
          <a:prstGeom prst="rect">
            <a:avLst/>
          </a:prstGeom>
          <a:noFill/>
        </p:spPr>
      </p:pic>
      <p:pic>
        <p:nvPicPr>
          <p:cNvPr id="3078" name="Picture 6" descr="D:\ㅇㅅㅁ\2018-1학기 인천대학교\상품개발론\소아과 최종발표\wire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5657838" y="998980"/>
            <a:ext cx="3657693" cy="2743270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7B0FCE-E23A-4879-9B77-AAD9CDE4E6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9769" r="19398" b="41173"/>
          <a:stretch/>
        </p:blipFill>
        <p:spPr>
          <a:xfrm>
            <a:off x="0" y="0"/>
            <a:ext cx="1222513" cy="800098"/>
          </a:xfrm>
          <a:prstGeom prst="rect">
            <a:avLst/>
          </a:prstGeom>
        </p:spPr>
      </p:pic>
      <p:pic>
        <p:nvPicPr>
          <p:cNvPr id="3075" name="Picture 3" descr="D:\ㅇㅅㅁ\2018-1학기 인천대학교\상품개발론\소아과 최종발표\wire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6161983" y="3852779"/>
            <a:ext cx="3434538" cy="2575904"/>
          </a:xfrm>
          <a:prstGeom prst="rect">
            <a:avLst/>
          </a:prstGeom>
          <a:noFill/>
        </p:spPr>
      </p:pic>
      <p:pic>
        <p:nvPicPr>
          <p:cNvPr id="1026" name="Picture 2" descr="D:\ㅇㅅㅁ\2018-1학기 인천대학교\상품개발론\소아과 최종발표\p0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6200000">
            <a:off x="1846663" y="3408756"/>
            <a:ext cx="2774160" cy="3698880"/>
          </a:xfrm>
          <a:prstGeom prst="rect">
            <a:avLst/>
          </a:prstGeom>
          <a:noFill/>
        </p:spPr>
      </p:pic>
      <p:pic>
        <p:nvPicPr>
          <p:cNvPr id="1027" name="Picture 3" descr="D:\ㅇㅅㅁ\2018-1학기 인천대학교\상품개발론\소아과 최종발표\ideas_icon-icons.com_51068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0003" y="849312"/>
            <a:ext cx="1844892" cy="184489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974439" y="2032698"/>
            <a:ext cx="1061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피오피동글" pitchFamily="18" charset="-127"/>
                <a:ea typeface="a피오피동글" pitchFamily="18" charset="-127"/>
              </a:rPr>
              <a:t>Idea</a:t>
            </a:r>
            <a:endParaRPr lang="ko-KR" altLang="en-US" sz="2000" dirty="0">
              <a:latin typeface="a피오피동글" pitchFamily="18" charset="-127"/>
              <a:ea typeface="a피오피동글" pitchFamily="18" charset="-127"/>
            </a:endParaRPr>
          </a:p>
        </p:txBody>
      </p:sp>
      <p:sp>
        <p:nvSpPr>
          <p:cNvPr id="15" name="아래쪽 화살표 14"/>
          <p:cNvSpPr/>
          <p:nvPr/>
        </p:nvSpPr>
        <p:spPr>
          <a:xfrm rot="-1740000">
            <a:off x="1679095" y="2708275"/>
            <a:ext cx="504825" cy="1009650"/>
          </a:xfrm>
          <a:prstGeom prst="downArrow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410200" y="4333875"/>
            <a:ext cx="742950" cy="504825"/>
          </a:xfrm>
          <a:prstGeom prst="rightArrow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D:\ㅇㅅㅁ\2018-1학기 인천대학교\상품개발론\소아과 최종발표\eye_icon-icons.com_71204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59836" y="2933700"/>
            <a:ext cx="428626" cy="428626"/>
          </a:xfrm>
          <a:prstGeom prst="rect">
            <a:avLst/>
          </a:prstGeom>
          <a:noFill/>
        </p:spPr>
      </p:pic>
      <p:pic>
        <p:nvPicPr>
          <p:cNvPr id="18" name="Picture 4" descr="D:\ㅇㅅㅁ\2018-1학기 인천대학교\상품개발론\소아과 최종발표\eye_icon-icons.com_71204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317036" y="2924175"/>
            <a:ext cx="428626" cy="428626"/>
          </a:xfrm>
          <a:prstGeom prst="rect">
            <a:avLst/>
          </a:prstGeom>
          <a:noFill/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DE7A97-32B9-41FA-B862-87ECC7109668}"/>
              </a:ext>
            </a:extLst>
          </p:cNvPr>
          <p:cNvSpPr/>
          <p:nvPr/>
        </p:nvSpPr>
        <p:spPr>
          <a:xfrm>
            <a:off x="1206500" y="749300"/>
            <a:ext cx="2222500" cy="45719"/>
          </a:xfrm>
          <a:prstGeom prst="rect">
            <a:avLst/>
          </a:prstGeom>
          <a:solidFill>
            <a:srgbClr val="EB6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11FFF-2823-4BD8-9264-4A654AC44030}"/>
              </a:ext>
            </a:extLst>
          </p:cNvPr>
          <p:cNvSpPr txBox="1"/>
          <p:nvPr/>
        </p:nvSpPr>
        <p:spPr>
          <a:xfrm>
            <a:off x="1231900" y="177800"/>
            <a:ext cx="251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콤퓨타세탁 L" pitchFamily="18" charset="-127"/>
                <a:ea typeface="210 콤퓨타세탁 L" pitchFamily="18" charset="-127"/>
              </a:rPr>
              <a:t>6. </a:t>
            </a:r>
            <a:r>
              <a:rPr lang="ko-KR" altLang="en-US" sz="2400" dirty="0">
                <a:latin typeface="210 콤퓨타세탁 L" pitchFamily="18" charset="-127"/>
                <a:ea typeface="210 콤퓨타세탁 L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4214661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899</Words>
  <Application>Microsoft Office PowerPoint</Application>
  <PresentationFormat>와이드스크린</PresentationFormat>
  <Paragraphs>209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Arial</vt:lpstr>
      <vt:lpstr>Wingdings</vt:lpstr>
      <vt:lpstr>210 콤퓨타세탁 B</vt:lpstr>
      <vt:lpstr>휴먼엑스포</vt:lpstr>
      <vt:lpstr>맑은 고딕</vt:lpstr>
      <vt:lpstr>210 콤퓨타세탁 L</vt:lpstr>
      <vt:lpstr>210 콤퓨타세탁 R</vt:lpstr>
      <vt:lpstr>a피오피동글</vt:lpstr>
      <vt:lpstr>THE블랙잭M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최소영</dc:creator>
  <cp:lastModifiedBy>최소영</cp:lastModifiedBy>
  <cp:revision>111</cp:revision>
  <dcterms:created xsi:type="dcterms:W3CDTF">2018-06-05T01:30:09Z</dcterms:created>
  <dcterms:modified xsi:type="dcterms:W3CDTF">2018-06-24T14:59:43Z</dcterms:modified>
</cp:coreProperties>
</file>